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3"/>
    <p:sldId id="259" r:id="rId4"/>
    <p:sldId id="265" r:id="rId5"/>
    <p:sldId id="260" r:id="rId6"/>
    <p:sldId id="334" r:id="rId7"/>
    <p:sldId id="313" r:id="rId8"/>
    <p:sldId id="335" r:id="rId9"/>
    <p:sldId id="337" r:id="rId10"/>
    <p:sldId id="282" r:id="rId11"/>
    <p:sldId id="283" r:id="rId12"/>
    <p:sldId id="338" r:id="rId13"/>
    <p:sldId id="284" r:id="rId14"/>
    <p:sldId id="285" r:id="rId15"/>
    <p:sldId id="287" r:id="rId16"/>
    <p:sldId id="339" r:id="rId17"/>
    <p:sldId id="340" r:id="rId18"/>
    <p:sldId id="291" r:id="rId19"/>
    <p:sldId id="292" r:id="rId20"/>
    <p:sldId id="293" r:id="rId21"/>
    <p:sldId id="360" r:id="rId22"/>
    <p:sldId id="361" r:id="rId23"/>
    <p:sldId id="362" r:id="rId24"/>
    <p:sldId id="363" r:id="rId25"/>
    <p:sldId id="294" r:id="rId26"/>
    <p:sldId id="297" r:id="rId27"/>
    <p:sldId id="296" r:id="rId28"/>
    <p:sldId id="364" r:id="rId29"/>
    <p:sldId id="315" r:id="rId30"/>
    <p:sldId id="316" r:id="rId31"/>
    <p:sldId id="257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754" y="72"/>
      </p:cViewPr>
      <p:guideLst>
        <p:guide orient="horz" pos="2064"/>
        <p:guide pos="38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5CA17-19BC-455D-94DE-194FAEF3D0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0002B-DB28-4520-A569-03C3D79DD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5CA17-19BC-455D-94DE-194FAEF3D0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0002B-DB28-4520-A569-03C3D79DD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5CA17-19BC-455D-94DE-194FAEF3D0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0002B-DB28-4520-A569-03C3D79DD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5CA17-19BC-455D-94DE-194FAEF3D0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0002B-DB28-4520-A569-03C3D79DD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5CA17-19BC-455D-94DE-194FAEF3D0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0002B-DB28-4520-A569-03C3D79DD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5CA17-19BC-455D-94DE-194FAEF3D0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0002B-DB28-4520-A569-03C3D79DD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5CA17-19BC-455D-94DE-194FAEF3D0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0002B-DB28-4520-A569-03C3D79DD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5CA17-19BC-455D-94DE-194FAEF3D0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0002B-DB28-4520-A569-03C3D79DD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5CA17-19BC-455D-94DE-194FAEF3D0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0002B-DB28-4520-A569-03C3D79DD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5CA17-19BC-455D-94DE-194FAEF3D0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0002B-DB28-4520-A569-03C3D79DD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5CA17-19BC-455D-94DE-194FAEF3D0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0002B-DB28-4520-A569-03C3D79DD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5CA17-19BC-455D-94DE-194FAEF3D0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0002B-DB28-4520-A569-03C3D79DDAF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tags" Target="../tags/tag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tags" Target="../tags/tag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hyperlink" Target="&#22522;&#20110;&#28145;&#24230;&#23398;+&#25104;&#26524;&#35270;&#39057;.mp4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337301"/>
            <a:ext cx="12192000" cy="520699"/>
          </a:xfrm>
          <a:prstGeom prst="rect">
            <a:avLst/>
          </a:prstGeom>
          <a:solidFill>
            <a:srgbClr val="41495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25" name="组合 24"/>
          <p:cNvGrpSpPr/>
          <p:nvPr/>
        </p:nvGrpSpPr>
        <p:grpSpPr>
          <a:xfrm>
            <a:off x="4408902" y="6255915"/>
            <a:ext cx="3374196" cy="142436"/>
            <a:chOff x="3676844" y="6224606"/>
            <a:chExt cx="4857556" cy="205054"/>
          </a:xfrm>
        </p:grpSpPr>
        <p:sp>
          <p:nvSpPr>
            <p:cNvPr id="5" name="平行四边形 4"/>
            <p:cNvSpPr/>
            <p:nvPr/>
          </p:nvSpPr>
          <p:spPr>
            <a:xfrm>
              <a:off x="3676844" y="6249442"/>
              <a:ext cx="4857556" cy="180218"/>
            </a:xfrm>
            <a:prstGeom prst="parallelogram">
              <a:avLst>
                <a:gd name="adj" fmla="val 42747"/>
              </a:avLst>
            </a:prstGeom>
            <a:solidFill>
              <a:schemeClr val="bg1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3718560" y="6224606"/>
              <a:ext cx="4796644" cy="178795"/>
            </a:xfrm>
            <a:prstGeom prst="parallelogram">
              <a:avLst>
                <a:gd name="adj" fmla="val 42747"/>
              </a:avLst>
            </a:prstGeom>
            <a:solidFill>
              <a:srgbClr val="EDA32C"/>
            </a:solidFill>
            <a:ln w="190500" cap="rnd">
              <a:solidFill>
                <a:srgbClr val="EDA32C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/>
        </p:nvSpPr>
        <p:spPr>
          <a:xfrm>
            <a:off x="0" y="1"/>
            <a:ext cx="12192000" cy="520699"/>
          </a:xfrm>
          <a:prstGeom prst="rect">
            <a:avLst/>
          </a:prstGeom>
          <a:solidFill>
            <a:srgbClr val="4149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582025" y="4535805"/>
            <a:ext cx="2173605" cy="457226"/>
          </a:xfrm>
          <a:prstGeom prst="roundRect">
            <a:avLst>
              <a:gd name="adj" fmla="val 33061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指导老师：梁军</a:t>
            </a:r>
            <a:endParaRPr lang="zh-CN" altLang="en-US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319654" y="2858763"/>
            <a:ext cx="7569202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4800" spc="3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基于深度学习的图像描述</a:t>
            </a:r>
            <a:endParaRPr lang="zh-CN" altLang="en-US" sz="4800" spc="3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/>
            <a:r>
              <a:rPr lang="en-US" altLang="zh-CN" sz="4800" spc="3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         </a:t>
            </a:r>
            <a:r>
              <a:rPr lang="en-US" altLang="zh-CN" sz="3600" spc="3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——</a:t>
            </a:r>
            <a:r>
              <a:rPr lang="zh-CN" altLang="en-US" sz="3600" spc="3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项目汇报</a:t>
            </a:r>
            <a:endParaRPr lang="zh-CN" altLang="en-US" sz="3600" spc="3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8527719" y="5138390"/>
            <a:ext cx="269668" cy="269668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8" name="Freeform 105"/>
          <p:cNvSpPr>
            <a:spLocks noEditPoints="1"/>
          </p:cNvSpPr>
          <p:nvPr/>
        </p:nvSpPr>
        <p:spPr bwMode="auto">
          <a:xfrm>
            <a:off x="8567192" y="5207127"/>
            <a:ext cx="189536" cy="133267"/>
          </a:xfrm>
          <a:custGeom>
            <a:avLst/>
            <a:gdLst>
              <a:gd name="T0" fmla="*/ 256 w 256"/>
              <a:gd name="T1" fmla="*/ 172 h 180"/>
              <a:gd name="T2" fmla="*/ 256 w 256"/>
              <a:gd name="T3" fmla="*/ 172 h 180"/>
              <a:gd name="T4" fmla="*/ 248 w 256"/>
              <a:gd name="T5" fmla="*/ 180 h 180"/>
              <a:gd name="T6" fmla="*/ 189 w 256"/>
              <a:gd name="T7" fmla="*/ 180 h 180"/>
              <a:gd name="T8" fmla="*/ 196 w 256"/>
              <a:gd name="T9" fmla="*/ 170 h 180"/>
              <a:gd name="T10" fmla="*/ 196 w 256"/>
              <a:gd name="T11" fmla="*/ 170 h 180"/>
              <a:gd name="T12" fmla="*/ 196 w 256"/>
              <a:gd name="T13" fmla="*/ 170 h 180"/>
              <a:gd name="T14" fmla="*/ 170 w 256"/>
              <a:gd name="T15" fmla="*/ 121 h 180"/>
              <a:gd name="T16" fmla="*/ 152 w 256"/>
              <a:gd name="T17" fmla="*/ 115 h 180"/>
              <a:gd name="T18" fmla="*/ 152 w 256"/>
              <a:gd name="T19" fmla="*/ 100 h 180"/>
              <a:gd name="T20" fmla="*/ 144 w 256"/>
              <a:gd name="T21" fmla="*/ 80 h 180"/>
              <a:gd name="T22" fmla="*/ 139 w 256"/>
              <a:gd name="T23" fmla="*/ 72 h 180"/>
              <a:gd name="T24" fmla="*/ 141 w 256"/>
              <a:gd name="T25" fmla="*/ 59 h 180"/>
              <a:gd name="T26" fmla="*/ 140 w 256"/>
              <a:gd name="T27" fmla="*/ 42 h 180"/>
              <a:gd name="T28" fmla="*/ 171 w 256"/>
              <a:gd name="T29" fmla="*/ 16 h 180"/>
              <a:gd name="T30" fmla="*/ 202 w 256"/>
              <a:gd name="T31" fmla="*/ 42 h 180"/>
              <a:gd name="T32" fmla="*/ 200 w 256"/>
              <a:gd name="T33" fmla="*/ 59 h 180"/>
              <a:gd name="T34" fmla="*/ 203 w 256"/>
              <a:gd name="T35" fmla="*/ 72 h 180"/>
              <a:gd name="T36" fmla="*/ 198 w 256"/>
              <a:gd name="T37" fmla="*/ 80 h 180"/>
              <a:gd name="T38" fmla="*/ 189 w 256"/>
              <a:gd name="T39" fmla="*/ 100 h 180"/>
              <a:gd name="T40" fmla="*/ 190 w 256"/>
              <a:gd name="T41" fmla="*/ 115 h 180"/>
              <a:gd name="T42" fmla="*/ 210 w 256"/>
              <a:gd name="T43" fmla="*/ 124 h 180"/>
              <a:gd name="T44" fmla="*/ 235 w 256"/>
              <a:gd name="T45" fmla="*/ 133 h 180"/>
              <a:gd name="T46" fmla="*/ 256 w 256"/>
              <a:gd name="T47" fmla="*/ 172 h 180"/>
              <a:gd name="T48" fmla="*/ 136 w 256"/>
              <a:gd name="T49" fmla="*/ 119 h 180"/>
              <a:gd name="T50" fmla="*/ 164 w 256"/>
              <a:gd name="T51" fmla="*/ 128 h 180"/>
              <a:gd name="T52" fmla="*/ 187 w 256"/>
              <a:gd name="T53" fmla="*/ 171 h 180"/>
              <a:gd name="T54" fmla="*/ 187 w 256"/>
              <a:gd name="T55" fmla="*/ 171 h 180"/>
              <a:gd name="T56" fmla="*/ 187 w 256"/>
              <a:gd name="T57" fmla="*/ 171 h 180"/>
              <a:gd name="T58" fmla="*/ 178 w 256"/>
              <a:gd name="T59" fmla="*/ 180 h 180"/>
              <a:gd name="T60" fmla="*/ 9 w 256"/>
              <a:gd name="T61" fmla="*/ 180 h 180"/>
              <a:gd name="T62" fmla="*/ 0 w 256"/>
              <a:gd name="T63" fmla="*/ 171 h 180"/>
              <a:gd name="T64" fmla="*/ 0 w 256"/>
              <a:gd name="T65" fmla="*/ 171 h 180"/>
              <a:gd name="T66" fmla="*/ 0 w 256"/>
              <a:gd name="T67" fmla="*/ 171 h 180"/>
              <a:gd name="T68" fmla="*/ 24 w 256"/>
              <a:gd name="T69" fmla="*/ 128 h 180"/>
              <a:gd name="T70" fmla="*/ 51 w 256"/>
              <a:gd name="T71" fmla="*/ 119 h 180"/>
              <a:gd name="T72" fmla="*/ 73 w 256"/>
              <a:gd name="T73" fmla="*/ 109 h 180"/>
              <a:gd name="T74" fmla="*/ 73 w 256"/>
              <a:gd name="T75" fmla="*/ 92 h 180"/>
              <a:gd name="T76" fmla="*/ 64 w 256"/>
              <a:gd name="T77" fmla="*/ 70 h 180"/>
              <a:gd name="T78" fmla="*/ 58 w 256"/>
              <a:gd name="T79" fmla="*/ 62 h 180"/>
              <a:gd name="T80" fmla="*/ 61 w 256"/>
              <a:gd name="T81" fmla="*/ 47 h 180"/>
              <a:gd name="T82" fmla="*/ 60 w 256"/>
              <a:gd name="T83" fmla="*/ 28 h 180"/>
              <a:gd name="T84" fmla="*/ 94 w 256"/>
              <a:gd name="T85" fmla="*/ 0 h 180"/>
              <a:gd name="T86" fmla="*/ 127 w 256"/>
              <a:gd name="T87" fmla="*/ 28 h 180"/>
              <a:gd name="T88" fmla="*/ 126 w 256"/>
              <a:gd name="T89" fmla="*/ 47 h 180"/>
              <a:gd name="T90" fmla="*/ 129 w 256"/>
              <a:gd name="T91" fmla="*/ 62 h 180"/>
              <a:gd name="T92" fmla="*/ 123 w 256"/>
              <a:gd name="T93" fmla="*/ 70 h 180"/>
              <a:gd name="T94" fmla="*/ 114 w 256"/>
              <a:gd name="T95" fmla="*/ 92 h 180"/>
              <a:gd name="T96" fmla="*/ 114 w 256"/>
              <a:gd name="T97" fmla="*/ 109 h 180"/>
              <a:gd name="T98" fmla="*/ 136 w 256"/>
              <a:gd name="T99" fmla="*/ 119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56" h="180">
                <a:moveTo>
                  <a:pt x="256" y="172"/>
                </a:moveTo>
                <a:cubicBezTo>
                  <a:pt x="256" y="172"/>
                  <a:pt x="256" y="172"/>
                  <a:pt x="256" y="172"/>
                </a:cubicBezTo>
                <a:cubicBezTo>
                  <a:pt x="256" y="176"/>
                  <a:pt x="252" y="180"/>
                  <a:pt x="248" y="180"/>
                </a:cubicBezTo>
                <a:cubicBezTo>
                  <a:pt x="189" y="180"/>
                  <a:pt x="189" y="180"/>
                  <a:pt x="189" y="180"/>
                </a:cubicBezTo>
                <a:cubicBezTo>
                  <a:pt x="193" y="179"/>
                  <a:pt x="196" y="175"/>
                  <a:pt x="196" y="170"/>
                </a:cubicBezTo>
                <a:cubicBezTo>
                  <a:pt x="196" y="170"/>
                  <a:pt x="196" y="170"/>
                  <a:pt x="196" y="170"/>
                </a:cubicBezTo>
                <a:cubicBezTo>
                  <a:pt x="196" y="170"/>
                  <a:pt x="196" y="170"/>
                  <a:pt x="196" y="170"/>
                </a:cubicBezTo>
                <a:cubicBezTo>
                  <a:pt x="196" y="170"/>
                  <a:pt x="196" y="134"/>
                  <a:pt x="170" y="121"/>
                </a:cubicBezTo>
                <a:cubicBezTo>
                  <a:pt x="159" y="116"/>
                  <a:pt x="158" y="117"/>
                  <a:pt x="152" y="115"/>
                </a:cubicBezTo>
                <a:cubicBezTo>
                  <a:pt x="152" y="100"/>
                  <a:pt x="152" y="100"/>
                  <a:pt x="152" y="100"/>
                </a:cubicBezTo>
                <a:cubicBezTo>
                  <a:pt x="152" y="100"/>
                  <a:pt x="146" y="95"/>
                  <a:pt x="144" y="80"/>
                </a:cubicBezTo>
                <a:cubicBezTo>
                  <a:pt x="141" y="81"/>
                  <a:pt x="139" y="76"/>
                  <a:pt x="139" y="72"/>
                </a:cubicBezTo>
                <a:cubicBezTo>
                  <a:pt x="139" y="69"/>
                  <a:pt x="137" y="58"/>
                  <a:pt x="141" y="59"/>
                </a:cubicBezTo>
                <a:cubicBezTo>
                  <a:pt x="141" y="52"/>
                  <a:pt x="140" y="45"/>
                  <a:pt x="140" y="42"/>
                </a:cubicBezTo>
                <a:cubicBezTo>
                  <a:pt x="141" y="30"/>
                  <a:pt x="153" y="17"/>
                  <a:pt x="171" y="16"/>
                </a:cubicBezTo>
                <a:cubicBezTo>
                  <a:pt x="192" y="17"/>
                  <a:pt x="201" y="30"/>
                  <a:pt x="202" y="42"/>
                </a:cubicBezTo>
                <a:cubicBezTo>
                  <a:pt x="202" y="45"/>
                  <a:pt x="201" y="52"/>
                  <a:pt x="200" y="59"/>
                </a:cubicBezTo>
                <a:cubicBezTo>
                  <a:pt x="205" y="58"/>
                  <a:pt x="203" y="69"/>
                  <a:pt x="203" y="72"/>
                </a:cubicBezTo>
                <a:cubicBezTo>
                  <a:pt x="203" y="76"/>
                  <a:pt x="201" y="81"/>
                  <a:pt x="198" y="80"/>
                </a:cubicBezTo>
                <a:cubicBezTo>
                  <a:pt x="196" y="95"/>
                  <a:pt x="189" y="100"/>
                  <a:pt x="189" y="100"/>
                </a:cubicBezTo>
                <a:cubicBezTo>
                  <a:pt x="190" y="115"/>
                  <a:pt x="190" y="115"/>
                  <a:pt x="190" y="115"/>
                </a:cubicBezTo>
                <a:cubicBezTo>
                  <a:pt x="190" y="115"/>
                  <a:pt x="193" y="117"/>
                  <a:pt x="210" y="124"/>
                </a:cubicBezTo>
                <a:cubicBezTo>
                  <a:pt x="226" y="131"/>
                  <a:pt x="221" y="126"/>
                  <a:pt x="235" y="133"/>
                </a:cubicBezTo>
                <a:cubicBezTo>
                  <a:pt x="256" y="143"/>
                  <a:pt x="256" y="172"/>
                  <a:pt x="256" y="172"/>
                </a:cubicBezTo>
                <a:close/>
                <a:moveTo>
                  <a:pt x="136" y="119"/>
                </a:moveTo>
                <a:cubicBezTo>
                  <a:pt x="155" y="126"/>
                  <a:pt x="149" y="121"/>
                  <a:pt x="164" y="128"/>
                </a:cubicBezTo>
                <a:cubicBezTo>
                  <a:pt x="187" y="140"/>
                  <a:pt x="187" y="171"/>
                  <a:pt x="187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176"/>
                  <a:pt x="183" y="180"/>
                  <a:pt x="178" y="180"/>
                </a:cubicBezTo>
                <a:cubicBezTo>
                  <a:pt x="9" y="180"/>
                  <a:pt x="9" y="180"/>
                  <a:pt x="9" y="180"/>
                </a:cubicBezTo>
                <a:cubicBezTo>
                  <a:pt x="4" y="180"/>
                  <a:pt x="0" y="176"/>
                  <a:pt x="0" y="171"/>
                </a:cubicBezTo>
                <a:cubicBezTo>
                  <a:pt x="0" y="171"/>
                  <a:pt x="0" y="171"/>
                  <a:pt x="0" y="171"/>
                </a:cubicBezTo>
                <a:cubicBezTo>
                  <a:pt x="0" y="171"/>
                  <a:pt x="0" y="171"/>
                  <a:pt x="0" y="171"/>
                </a:cubicBezTo>
                <a:cubicBezTo>
                  <a:pt x="0" y="171"/>
                  <a:pt x="0" y="140"/>
                  <a:pt x="24" y="128"/>
                </a:cubicBezTo>
                <a:cubicBezTo>
                  <a:pt x="38" y="121"/>
                  <a:pt x="33" y="127"/>
                  <a:pt x="51" y="119"/>
                </a:cubicBezTo>
                <a:cubicBezTo>
                  <a:pt x="69" y="112"/>
                  <a:pt x="73" y="109"/>
                  <a:pt x="73" y="109"/>
                </a:cubicBezTo>
                <a:cubicBezTo>
                  <a:pt x="73" y="92"/>
                  <a:pt x="73" y="92"/>
                  <a:pt x="73" y="92"/>
                </a:cubicBezTo>
                <a:cubicBezTo>
                  <a:pt x="73" y="92"/>
                  <a:pt x="66" y="87"/>
                  <a:pt x="64" y="70"/>
                </a:cubicBezTo>
                <a:cubicBezTo>
                  <a:pt x="60" y="72"/>
                  <a:pt x="59" y="65"/>
                  <a:pt x="58" y="62"/>
                </a:cubicBezTo>
                <a:cubicBezTo>
                  <a:pt x="58" y="58"/>
                  <a:pt x="56" y="46"/>
                  <a:pt x="61" y="47"/>
                </a:cubicBezTo>
                <a:cubicBezTo>
                  <a:pt x="60" y="39"/>
                  <a:pt x="59" y="32"/>
                  <a:pt x="60" y="28"/>
                </a:cubicBezTo>
                <a:cubicBezTo>
                  <a:pt x="61" y="15"/>
                  <a:pt x="74" y="1"/>
                  <a:pt x="94" y="0"/>
                </a:cubicBezTo>
                <a:cubicBezTo>
                  <a:pt x="117" y="1"/>
                  <a:pt x="126" y="15"/>
                  <a:pt x="127" y="28"/>
                </a:cubicBezTo>
                <a:cubicBezTo>
                  <a:pt x="128" y="32"/>
                  <a:pt x="127" y="39"/>
                  <a:pt x="126" y="47"/>
                </a:cubicBezTo>
                <a:cubicBezTo>
                  <a:pt x="131" y="46"/>
                  <a:pt x="129" y="58"/>
                  <a:pt x="129" y="62"/>
                </a:cubicBezTo>
                <a:cubicBezTo>
                  <a:pt x="128" y="65"/>
                  <a:pt x="127" y="72"/>
                  <a:pt x="123" y="70"/>
                </a:cubicBezTo>
                <a:cubicBezTo>
                  <a:pt x="121" y="87"/>
                  <a:pt x="114" y="92"/>
                  <a:pt x="114" y="92"/>
                </a:cubicBezTo>
                <a:cubicBezTo>
                  <a:pt x="114" y="109"/>
                  <a:pt x="114" y="109"/>
                  <a:pt x="114" y="109"/>
                </a:cubicBezTo>
                <a:cubicBezTo>
                  <a:pt x="114" y="109"/>
                  <a:pt x="118" y="111"/>
                  <a:pt x="136" y="119"/>
                </a:cubicBezTo>
              </a:path>
            </a:pathLst>
          </a:custGeom>
          <a:solidFill>
            <a:schemeClr val="accent1"/>
          </a:solidFill>
          <a:ln w="9525">
            <a:noFill/>
          </a:ln>
        </p:spPr>
        <p:txBody>
          <a:bodyPr vert="horz" wrap="square" lIns="38100" tIns="19050" rIns="38100" bIns="19050" numCol="1" anchor="t" anchorCtr="0" compatLnSpc="1"/>
          <a:lstStyle/>
          <a:p>
            <a:endParaRPr lang="en-US" sz="750">
              <a:solidFill>
                <a:schemeClr val="accent1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527080" y="4629479"/>
            <a:ext cx="269668" cy="269668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0" name="Freeform 106"/>
          <p:cNvSpPr/>
          <p:nvPr/>
        </p:nvSpPr>
        <p:spPr bwMode="auto">
          <a:xfrm>
            <a:off x="8582019" y="4669160"/>
            <a:ext cx="158782" cy="153821"/>
          </a:xfrm>
          <a:custGeom>
            <a:avLst/>
            <a:gdLst>
              <a:gd name="T0" fmla="*/ 256 w 256"/>
              <a:gd name="T1" fmla="*/ 236 h 248"/>
              <a:gd name="T2" fmla="*/ 256 w 256"/>
              <a:gd name="T3" fmla="*/ 236 h 248"/>
              <a:gd name="T4" fmla="*/ 244 w 256"/>
              <a:gd name="T5" fmla="*/ 248 h 248"/>
              <a:gd name="T6" fmla="*/ 12 w 256"/>
              <a:gd name="T7" fmla="*/ 248 h 248"/>
              <a:gd name="T8" fmla="*/ 0 w 256"/>
              <a:gd name="T9" fmla="*/ 236 h 248"/>
              <a:gd name="T10" fmla="*/ 0 w 256"/>
              <a:gd name="T11" fmla="*/ 236 h 248"/>
              <a:gd name="T12" fmla="*/ 0 w 256"/>
              <a:gd name="T13" fmla="*/ 236 h 248"/>
              <a:gd name="T14" fmla="*/ 32 w 256"/>
              <a:gd name="T15" fmla="*/ 176 h 248"/>
              <a:gd name="T16" fmla="*/ 70 w 256"/>
              <a:gd name="T17" fmla="*/ 164 h 248"/>
              <a:gd name="T18" fmla="*/ 100 w 256"/>
              <a:gd name="T19" fmla="*/ 150 h 248"/>
              <a:gd name="T20" fmla="*/ 100 w 256"/>
              <a:gd name="T21" fmla="*/ 127 h 248"/>
              <a:gd name="T22" fmla="*/ 88 w 256"/>
              <a:gd name="T23" fmla="*/ 97 h 248"/>
              <a:gd name="T24" fmla="*/ 80 w 256"/>
              <a:gd name="T25" fmla="*/ 85 h 248"/>
              <a:gd name="T26" fmla="*/ 84 w 256"/>
              <a:gd name="T27" fmla="*/ 65 h 248"/>
              <a:gd name="T28" fmla="*/ 82 w 256"/>
              <a:gd name="T29" fmla="*/ 39 h 248"/>
              <a:gd name="T30" fmla="*/ 129 w 256"/>
              <a:gd name="T31" fmla="*/ 0 h 248"/>
              <a:gd name="T32" fmla="*/ 175 w 256"/>
              <a:gd name="T33" fmla="*/ 39 h 248"/>
              <a:gd name="T34" fmla="*/ 173 w 256"/>
              <a:gd name="T35" fmla="*/ 65 h 248"/>
              <a:gd name="T36" fmla="*/ 177 w 256"/>
              <a:gd name="T37" fmla="*/ 85 h 248"/>
              <a:gd name="T38" fmla="*/ 168 w 256"/>
              <a:gd name="T39" fmla="*/ 97 h 248"/>
              <a:gd name="T40" fmla="*/ 156 w 256"/>
              <a:gd name="T41" fmla="*/ 126 h 248"/>
              <a:gd name="T42" fmla="*/ 156 w 256"/>
              <a:gd name="T43" fmla="*/ 150 h 248"/>
              <a:gd name="T44" fmla="*/ 187 w 256"/>
              <a:gd name="T45" fmla="*/ 164 h 248"/>
              <a:gd name="T46" fmla="*/ 224 w 256"/>
              <a:gd name="T47" fmla="*/ 176 h 248"/>
              <a:gd name="T48" fmla="*/ 256 w 256"/>
              <a:gd name="T49" fmla="*/ 236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56" h="248">
                <a:moveTo>
                  <a:pt x="256" y="236"/>
                </a:moveTo>
                <a:cubicBezTo>
                  <a:pt x="256" y="236"/>
                  <a:pt x="256" y="236"/>
                  <a:pt x="256" y="236"/>
                </a:cubicBezTo>
                <a:cubicBezTo>
                  <a:pt x="256" y="243"/>
                  <a:pt x="251" y="248"/>
                  <a:pt x="244" y="248"/>
                </a:cubicBezTo>
                <a:cubicBezTo>
                  <a:pt x="12" y="248"/>
                  <a:pt x="12" y="248"/>
                  <a:pt x="12" y="248"/>
                </a:cubicBezTo>
                <a:cubicBezTo>
                  <a:pt x="6" y="248"/>
                  <a:pt x="0" y="243"/>
                  <a:pt x="0" y="23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6"/>
                  <a:pt x="0" y="192"/>
                  <a:pt x="32" y="176"/>
                </a:cubicBezTo>
                <a:cubicBezTo>
                  <a:pt x="53" y="166"/>
                  <a:pt x="45" y="174"/>
                  <a:pt x="70" y="164"/>
                </a:cubicBezTo>
                <a:cubicBezTo>
                  <a:pt x="94" y="154"/>
                  <a:pt x="100" y="150"/>
                  <a:pt x="100" y="150"/>
                </a:cubicBezTo>
                <a:cubicBezTo>
                  <a:pt x="100" y="127"/>
                  <a:pt x="100" y="127"/>
                  <a:pt x="100" y="127"/>
                </a:cubicBezTo>
                <a:cubicBezTo>
                  <a:pt x="100" y="127"/>
                  <a:pt x="91" y="119"/>
                  <a:pt x="88" y="97"/>
                </a:cubicBezTo>
                <a:cubicBezTo>
                  <a:pt x="82" y="99"/>
                  <a:pt x="81" y="90"/>
                  <a:pt x="80" y="85"/>
                </a:cubicBezTo>
                <a:cubicBezTo>
                  <a:pt x="80" y="80"/>
                  <a:pt x="77" y="63"/>
                  <a:pt x="84" y="65"/>
                </a:cubicBezTo>
                <a:cubicBezTo>
                  <a:pt x="82" y="54"/>
                  <a:pt x="81" y="44"/>
                  <a:pt x="82" y="39"/>
                </a:cubicBezTo>
                <a:cubicBezTo>
                  <a:pt x="84" y="20"/>
                  <a:pt x="101" y="1"/>
                  <a:pt x="129" y="0"/>
                </a:cubicBezTo>
                <a:cubicBezTo>
                  <a:pt x="160" y="1"/>
                  <a:pt x="173" y="20"/>
                  <a:pt x="175" y="39"/>
                </a:cubicBezTo>
                <a:cubicBezTo>
                  <a:pt x="175" y="44"/>
                  <a:pt x="174" y="54"/>
                  <a:pt x="173" y="65"/>
                </a:cubicBezTo>
                <a:cubicBezTo>
                  <a:pt x="180" y="63"/>
                  <a:pt x="177" y="80"/>
                  <a:pt x="177" y="85"/>
                </a:cubicBezTo>
                <a:cubicBezTo>
                  <a:pt x="176" y="90"/>
                  <a:pt x="174" y="99"/>
                  <a:pt x="168" y="97"/>
                </a:cubicBezTo>
                <a:cubicBezTo>
                  <a:pt x="166" y="119"/>
                  <a:pt x="156" y="126"/>
                  <a:pt x="156" y="126"/>
                </a:cubicBezTo>
                <a:cubicBezTo>
                  <a:pt x="156" y="150"/>
                  <a:pt x="156" y="150"/>
                  <a:pt x="156" y="150"/>
                </a:cubicBezTo>
                <a:cubicBezTo>
                  <a:pt x="156" y="150"/>
                  <a:pt x="162" y="153"/>
                  <a:pt x="187" y="164"/>
                </a:cubicBezTo>
                <a:cubicBezTo>
                  <a:pt x="212" y="174"/>
                  <a:pt x="204" y="166"/>
                  <a:pt x="224" y="176"/>
                </a:cubicBezTo>
                <a:cubicBezTo>
                  <a:pt x="256" y="192"/>
                  <a:pt x="256" y="236"/>
                  <a:pt x="256" y="236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txBody>
          <a:bodyPr vert="horz" wrap="square" lIns="38100" tIns="19050" rIns="38100" bIns="19050" numCol="1" anchor="t" anchorCtr="0" compatLnSpc="1"/>
          <a:lstStyle/>
          <a:p>
            <a:endParaRPr lang="en-US" sz="750" dirty="0">
              <a:solidFill>
                <a:schemeClr val="accent1"/>
              </a:solidFill>
            </a:endParaRPr>
          </a:p>
        </p:txBody>
      </p:sp>
      <p:sp>
        <p:nvSpPr>
          <p:cNvPr id="43" name="Freeform 20"/>
          <p:cNvSpPr>
            <a:spLocks noEditPoints="1"/>
          </p:cNvSpPr>
          <p:nvPr/>
        </p:nvSpPr>
        <p:spPr bwMode="auto">
          <a:xfrm>
            <a:off x="5214517" y="1348613"/>
            <a:ext cx="1762966" cy="1180828"/>
          </a:xfrm>
          <a:custGeom>
            <a:avLst/>
            <a:gdLst>
              <a:gd name="T0" fmla="*/ 2821 w 2821"/>
              <a:gd name="T1" fmla="*/ 623 h 1889"/>
              <a:gd name="T2" fmla="*/ 2817 w 2821"/>
              <a:gd name="T3" fmla="*/ 621 h 1889"/>
              <a:gd name="T4" fmla="*/ 2817 w 2821"/>
              <a:gd name="T5" fmla="*/ 621 h 1889"/>
              <a:gd name="T6" fmla="*/ 1409 w 2821"/>
              <a:gd name="T7" fmla="*/ 0 h 1889"/>
              <a:gd name="T8" fmla="*/ 464 w 2821"/>
              <a:gd name="T9" fmla="*/ 417 h 1889"/>
              <a:gd name="T10" fmla="*/ 397 w 2821"/>
              <a:gd name="T11" fmla="*/ 391 h 1889"/>
              <a:gd name="T12" fmla="*/ 294 w 2821"/>
              <a:gd name="T13" fmla="*/ 492 h 1889"/>
              <a:gd name="T14" fmla="*/ 0 w 2821"/>
              <a:gd name="T15" fmla="*/ 621 h 1889"/>
              <a:gd name="T16" fmla="*/ 293 w 2821"/>
              <a:gd name="T17" fmla="*/ 750 h 1889"/>
              <a:gd name="T18" fmla="*/ 293 w 2821"/>
              <a:gd name="T19" fmla="*/ 1170 h 1889"/>
              <a:gd name="T20" fmla="*/ 237 w 2821"/>
              <a:gd name="T21" fmla="*/ 1170 h 1889"/>
              <a:gd name="T22" fmla="*/ 179 w 2821"/>
              <a:gd name="T23" fmla="*/ 1877 h 1889"/>
              <a:gd name="T24" fmla="*/ 504 w 2821"/>
              <a:gd name="T25" fmla="*/ 1877 h 1889"/>
              <a:gd name="T26" fmla="*/ 446 w 2821"/>
              <a:gd name="T27" fmla="*/ 1170 h 1889"/>
              <a:gd name="T28" fmla="*/ 391 w 2821"/>
              <a:gd name="T29" fmla="*/ 1170 h 1889"/>
              <a:gd name="T30" fmla="*/ 391 w 2821"/>
              <a:gd name="T31" fmla="*/ 793 h 1889"/>
              <a:gd name="T32" fmla="*/ 468 w 2821"/>
              <a:gd name="T33" fmla="*/ 827 h 1889"/>
              <a:gd name="T34" fmla="*/ 468 w 2821"/>
              <a:gd name="T35" fmla="*/ 827 h 1889"/>
              <a:gd name="T36" fmla="*/ 638 w 2821"/>
              <a:gd name="T37" fmla="*/ 903 h 1889"/>
              <a:gd name="T38" fmla="*/ 638 w 2821"/>
              <a:gd name="T39" fmla="*/ 1450 h 1889"/>
              <a:gd name="T40" fmla="*/ 1409 w 2821"/>
              <a:gd name="T41" fmla="*/ 1889 h 1889"/>
              <a:gd name="T42" fmla="*/ 2179 w 2821"/>
              <a:gd name="T43" fmla="*/ 1450 h 1889"/>
              <a:gd name="T44" fmla="*/ 2179 w 2821"/>
              <a:gd name="T45" fmla="*/ 906 h 1889"/>
              <a:gd name="T46" fmla="*/ 2821 w 2821"/>
              <a:gd name="T47" fmla="*/ 623 h 1889"/>
              <a:gd name="T48" fmla="*/ 2034 w 2821"/>
              <a:gd name="T49" fmla="*/ 1427 h 1889"/>
              <a:gd name="T50" fmla="*/ 1409 w 2821"/>
              <a:gd name="T51" fmla="*/ 1704 h 1889"/>
              <a:gd name="T52" fmla="*/ 784 w 2821"/>
              <a:gd name="T53" fmla="*/ 1427 h 1889"/>
              <a:gd name="T54" fmla="*/ 784 w 2821"/>
              <a:gd name="T55" fmla="*/ 967 h 1889"/>
              <a:gd name="T56" fmla="*/ 1412 w 2821"/>
              <a:gd name="T57" fmla="*/ 1244 h 1889"/>
              <a:gd name="T58" fmla="*/ 2034 w 2821"/>
              <a:gd name="T59" fmla="*/ 970 h 1889"/>
              <a:gd name="T60" fmla="*/ 2034 w 2821"/>
              <a:gd name="T61" fmla="*/ 1427 h 18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821" h="1889">
                <a:moveTo>
                  <a:pt x="2821" y="623"/>
                </a:moveTo>
                <a:lnTo>
                  <a:pt x="2817" y="621"/>
                </a:lnTo>
                <a:lnTo>
                  <a:pt x="2817" y="621"/>
                </a:lnTo>
                <a:lnTo>
                  <a:pt x="1409" y="0"/>
                </a:lnTo>
                <a:lnTo>
                  <a:pt x="464" y="417"/>
                </a:lnTo>
                <a:cubicBezTo>
                  <a:pt x="446" y="401"/>
                  <a:pt x="423" y="391"/>
                  <a:pt x="397" y="391"/>
                </a:cubicBezTo>
                <a:cubicBezTo>
                  <a:pt x="341" y="391"/>
                  <a:pt x="296" y="436"/>
                  <a:pt x="294" y="492"/>
                </a:cubicBezTo>
                <a:lnTo>
                  <a:pt x="0" y="621"/>
                </a:lnTo>
                <a:lnTo>
                  <a:pt x="293" y="750"/>
                </a:lnTo>
                <a:lnTo>
                  <a:pt x="293" y="1170"/>
                </a:lnTo>
                <a:lnTo>
                  <a:pt x="237" y="1170"/>
                </a:lnTo>
                <a:lnTo>
                  <a:pt x="179" y="1877"/>
                </a:lnTo>
                <a:lnTo>
                  <a:pt x="504" y="1877"/>
                </a:lnTo>
                <a:lnTo>
                  <a:pt x="446" y="1170"/>
                </a:lnTo>
                <a:lnTo>
                  <a:pt x="391" y="1170"/>
                </a:lnTo>
                <a:lnTo>
                  <a:pt x="391" y="793"/>
                </a:lnTo>
                <a:lnTo>
                  <a:pt x="468" y="827"/>
                </a:lnTo>
                <a:lnTo>
                  <a:pt x="468" y="827"/>
                </a:lnTo>
                <a:lnTo>
                  <a:pt x="638" y="903"/>
                </a:lnTo>
                <a:lnTo>
                  <a:pt x="638" y="1450"/>
                </a:lnTo>
                <a:cubicBezTo>
                  <a:pt x="638" y="1641"/>
                  <a:pt x="1374" y="1889"/>
                  <a:pt x="1409" y="1889"/>
                </a:cubicBezTo>
                <a:cubicBezTo>
                  <a:pt x="1443" y="1889"/>
                  <a:pt x="2179" y="1641"/>
                  <a:pt x="2179" y="1450"/>
                </a:cubicBezTo>
                <a:lnTo>
                  <a:pt x="2179" y="906"/>
                </a:lnTo>
                <a:lnTo>
                  <a:pt x="2821" y="623"/>
                </a:lnTo>
                <a:close/>
                <a:moveTo>
                  <a:pt x="2034" y="1427"/>
                </a:moveTo>
                <a:cubicBezTo>
                  <a:pt x="1969" y="1489"/>
                  <a:pt x="1691" y="1644"/>
                  <a:pt x="1409" y="1704"/>
                </a:cubicBezTo>
                <a:cubicBezTo>
                  <a:pt x="1131" y="1645"/>
                  <a:pt x="848" y="1489"/>
                  <a:pt x="784" y="1427"/>
                </a:cubicBezTo>
                <a:lnTo>
                  <a:pt x="784" y="967"/>
                </a:lnTo>
                <a:lnTo>
                  <a:pt x="1412" y="1244"/>
                </a:lnTo>
                <a:lnTo>
                  <a:pt x="2034" y="970"/>
                </a:lnTo>
                <a:lnTo>
                  <a:pt x="2034" y="1427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h-TH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682990" y="5050155"/>
            <a:ext cx="3112770" cy="755634"/>
          </a:xfrm>
          <a:prstGeom prst="roundRect">
            <a:avLst>
              <a:gd name="adj" fmla="val 23571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小组成员：刘杰聪、谢淦煜</a:t>
            </a:r>
            <a:endParaRPr lang="zh-CN" altLang="en-US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/>
            <a:r>
              <a:rPr lang="zh-CN" altLang="en-US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        李海宏、赖乐贤</a:t>
            </a:r>
            <a:endParaRPr lang="zh-CN" altLang="en-US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802277" y="6165652"/>
            <a:ext cx="2587077" cy="305406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基于深度学习的图像描述</a:t>
            </a:r>
            <a:endParaRPr lang="zh-CN" altLang="en-US" sz="12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337301"/>
            <a:ext cx="12192000" cy="520699"/>
          </a:xfrm>
          <a:prstGeom prst="rect">
            <a:avLst/>
          </a:prstGeom>
          <a:solidFill>
            <a:srgbClr val="41495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25" name="组合 24"/>
          <p:cNvGrpSpPr/>
          <p:nvPr/>
        </p:nvGrpSpPr>
        <p:grpSpPr>
          <a:xfrm>
            <a:off x="4408902" y="6255915"/>
            <a:ext cx="3374196" cy="142436"/>
            <a:chOff x="3676844" y="6224606"/>
            <a:chExt cx="4857556" cy="205054"/>
          </a:xfrm>
        </p:grpSpPr>
        <p:sp>
          <p:nvSpPr>
            <p:cNvPr id="5" name="平行四边形 4"/>
            <p:cNvSpPr/>
            <p:nvPr/>
          </p:nvSpPr>
          <p:spPr>
            <a:xfrm>
              <a:off x="3676844" y="6249442"/>
              <a:ext cx="4857556" cy="180218"/>
            </a:xfrm>
            <a:prstGeom prst="parallelogram">
              <a:avLst>
                <a:gd name="adj" fmla="val 42747"/>
              </a:avLst>
            </a:prstGeom>
            <a:solidFill>
              <a:schemeClr val="bg1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3718560" y="6224606"/>
              <a:ext cx="4796644" cy="178795"/>
            </a:xfrm>
            <a:prstGeom prst="parallelogram">
              <a:avLst>
                <a:gd name="adj" fmla="val 42747"/>
              </a:avLst>
            </a:prstGeom>
            <a:solidFill>
              <a:srgbClr val="EDA32C"/>
            </a:solidFill>
            <a:ln w="190500" cap="rnd">
              <a:solidFill>
                <a:srgbClr val="EDA32C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/>
        </p:nvSpPr>
        <p:spPr>
          <a:xfrm>
            <a:off x="0" y="1"/>
            <a:ext cx="12192000" cy="520699"/>
          </a:xfrm>
          <a:prstGeom prst="rect">
            <a:avLst/>
          </a:prstGeom>
          <a:solidFill>
            <a:srgbClr val="4149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802277" y="6165017"/>
            <a:ext cx="2587077" cy="305406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基于深度学习的图像描述</a:t>
            </a:r>
            <a:endParaRPr lang="zh-CN" altLang="en-US" sz="12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4008120" y="1029335"/>
            <a:ext cx="4057015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algn="ctr"/>
            <a:r>
              <a:rPr lang="zh-CN" altLang="en-US" sz="3200" spc="6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数据集</a:t>
            </a:r>
            <a:endParaRPr lang="zh-CN" altLang="en-US" sz="3200" spc="6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12" name="图片 4" descr="ef356a49a0d8e2c7ecd84a71bf89fe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4325" y="1880235"/>
            <a:ext cx="6336030" cy="377507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166620" y="1990725"/>
            <a:ext cx="1931670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mscoco</a:t>
            </a:r>
            <a:r>
              <a:rPr lang="zh-CN" altLang="en-US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数据集</a:t>
            </a:r>
            <a:endParaRPr lang="zh-CN" altLang="en-US" sz="20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05535" y="2552700"/>
            <a:ext cx="3626485" cy="203009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COCO数据集是一个大型的、丰富的物体检测，分割和字幕数据集</a:t>
            </a:r>
            <a:r>
              <a:rPr lang="zh-CN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，</a:t>
            </a:r>
            <a:r>
              <a:rPr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主要从复杂的日常场景中截取</a:t>
            </a:r>
            <a:r>
              <a:rPr lang="zh-CN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。图像包括91类目标，328,000影像和2,500,000个label。目前为止有语义分割的最大数据集</a:t>
            </a:r>
            <a:endParaRPr lang="zh-CN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endParaRPr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337301"/>
            <a:ext cx="12192000" cy="520699"/>
          </a:xfrm>
          <a:prstGeom prst="rect">
            <a:avLst/>
          </a:prstGeom>
          <a:solidFill>
            <a:srgbClr val="41495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25" name="组合 24"/>
          <p:cNvGrpSpPr/>
          <p:nvPr/>
        </p:nvGrpSpPr>
        <p:grpSpPr>
          <a:xfrm>
            <a:off x="4408902" y="6255915"/>
            <a:ext cx="3374196" cy="142436"/>
            <a:chOff x="3676844" y="6224606"/>
            <a:chExt cx="4857556" cy="205054"/>
          </a:xfrm>
        </p:grpSpPr>
        <p:sp>
          <p:nvSpPr>
            <p:cNvPr id="5" name="平行四边形 4"/>
            <p:cNvSpPr/>
            <p:nvPr/>
          </p:nvSpPr>
          <p:spPr>
            <a:xfrm>
              <a:off x="3676844" y="6249442"/>
              <a:ext cx="4857556" cy="180218"/>
            </a:xfrm>
            <a:prstGeom prst="parallelogram">
              <a:avLst>
                <a:gd name="adj" fmla="val 42747"/>
              </a:avLst>
            </a:prstGeom>
            <a:solidFill>
              <a:schemeClr val="bg1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3718560" y="6224606"/>
              <a:ext cx="4796644" cy="178795"/>
            </a:xfrm>
            <a:prstGeom prst="parallelogram">
              <a:avLst>
                <a:gd name="adj" fmla="val 42747"/>
              </a:avLst>
            </a:prstGeom>
            <a:solidFill>
              <a:srgbClr val="EDA32C"/>
            </a:solidFill>
            <a:ln w="190500" cap="rnd">
              <a:solidFill>
                <a:srgbClr val="EDA32C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/>
        </p:nvSpPr>
        <p:spPr>
          <a:xfrm>
            <a:off x="0" y="1"/>
            <a:ext cx="12192000" cy="520699"/>
          </a:xfrm>
          <a:prstGeom prst="rect">
            <a:avLst/>
          </a:prstGeom>
          <a:solidFill>
            <a:srgbClr val="4149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802277" y="6165017"/>
            <a:ext cx="2587077" cy="305406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基于深度学习的图像描述</a:t>
            </a:r>
            <a:endParaRPr lang="zh-CN" altLang="en-US" sz="12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4008120" y="1029335"/>
            <a:ext cx="4057015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algn="ctr"/>
            <a:r>
              <a:rPr lang="zh-CN" altLang="en-US" sz="3200" spc="6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预处理</a:t>
            </a:r>
            <a:endParaRPr lang="zh-CN" altLang="en-US" sz="3200" spc="6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154555" y="2168525"/>
            <a:ext cx="7764780" cy="3169285"/>
          </a:xfrm>
          <a:prstGeom prst="rect">
            <a:avLst/>
          </a:prstGeom>
        </p:spPr>
        <p:txBody>
          <a:bodyPr wrap="square">
            <a:spAutoFit/>
          </a:bodyPr>
          <a:p>
            <a:pPr fontAlgn="auto">
              <a:lnSpc>
                <a:spcPts val="3000"/>
              </a:lnSpc>
            </a:pPr>
            <a:r>
              <a:rPr lang="en-US" altLang="zh-CN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1.</a:t>
            </a:r>
            <a:r>
              <a:rPr lang="zh-CN" altLang="en-US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绘制单词表，从数据集中筛选出频率大于等于</a:t>
            </a:r>
            <a:r>
              <a:rPr lang="en-US" altLang="zh-CN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的单词</a:t>
            </a:r>
            <a:endParaRPr lang="zh-CN" altLang="en-US" sz="20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fontAlgn="auto">
              <a:lnSpc>
                <a:spcPts val="3000"/>
              </a:lnSpc>
            </a:pPr>
            <a:r>
              <a:rPr lang="en-US" altLang="zh-CN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2.</a:t>
            </a:r>
            <a:r>
              <a:rPr lang="zh-CN" altLang="en-US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处理图片：</a:t>
            </a:r>
            <a:endParaRPr lang="zh-CN" altLang="en-US" sz="20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fontAlgn="auto">
              <a:lnSpc>
                <a:spcPts val="3000"/>
              </a:lnSpc>
            </a:pPr>
            <a:r>
              <a:rPr lang="en-US" altLang="zh-CN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	2.1.</a:t>
            </a:r>
            <a:r>
              <a:rPr lang="zh-CN" altLang="en-US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通过简单的双线性插值扩大到相同的大小，即</a:t>
            </a:r>
            <a:r>
              <a:rPr lang="en-US" altLang="zh-CN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[256,256]</a:t>
            </a:r>
            <a:endParaRPr lang="en-US" altLang="zh-CN" sz="20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fontAlgn="auto">
              <a:lnSpc>
                <a:spcPts val="3000"/>
              </a:lnSpc>
            </a:pPr>
            <a:r>
              <a:rPr lang="en-US" altLang="zh-CN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	2.2.</a:t>
            </a:r>
            <a:r>
              <a:rPr lang="zh-CN" altLang="en-US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中心裁剪，得到大小为</a:t>
            </a:r>
            <a:r>
              <a:rPr lang="en-US" altLang="zh-CN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[224,224]</a:t>
            </a:r>
            <a:r>
              <a:rPr lang="zh-CN" altLang="en-US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的图片</a:t>
            </a:r>
            <a:endParaRPr lang="zh-CN" altLang="en-US" sz="20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fontAlgn="auto">
              <a:lnSpc>
                <a:spcPts val="3000"/>
              </a:lnSpc>
            </a:pPr>
            <a:r>
              <a:rPr lang="en-US" altLang="zh-CN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	2.3.</a:t>
            </a:r>
            <a:r>
              <a:rPr lang="zh-CN" altLang="en-US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标准</a:t>
            </a:r>
            <a:r>
              <a:rPr lang="zh-CN" altLang="en-US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化，将数据划归到</a:t>
            </a:r>
            <a:r>
              <a:rPr lang="en-US" altLang="zh-CN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(0,1)</a:t>
            </a:r>
            <a:r>
              <a:rPr lang="zh-CN" altLang="en-US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范围</a:t>
            </a:r>
            <a:endParaRPr lang="zh-CN" altLang="en-US" sz="20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fontAlgn="auto">
              <a:lnSpc>
                <a:spcPts val="3000"/>
              </a:lnSpc>
            </a:pPr>
            <a:r>
              <a:rPr lang="en-US" altLang="zh-CN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3.</a:t>
            </a:r>
            <a:r>
              <a:rPr lang="zh-CN" altLang="en-US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处理句子：</a:t>
            </a:r>
            <a:endParaRPr lang="zh-CN" altLang="en-US" sz="20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fontAlgn="auto">
              <a:lnSpc>
                <a:spcPts val="3000"/>
              </a:lnSpc>
            </a:pPr>
            <a:r>
              <a:rPr lang="en-US" altLang="zh-CN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	3.1.</a:t>
            </a:r>
            <a:r>
              <a:rPr lang="zh-CN" altLang="en-US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添加句子开头标记</a:t>
            </a:r>
            <a:r>
              <a:rPr lang="en-US" altLang="zh-CN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&lt;start&gt;</a:t>
            </a:r>
            <a:r>
              <a:rPr lang="zh-CN" altLang="en-US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和结尾标记</a:t>
            </a:r>
            <a:r>
              <a:rPr lang="en-US" altLang="zh-CN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&lt;end&gt;</a:t>
            </a:r>
            <a:endParaRPr lang="en-US" altLang="zh-CN" sz="20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fontAlgn="auto">
              <a:lnSpc>
                <a:spcPts val="3000"/>
              </a:lnSpc>
            </a:pPr>
            <a:r>
              <a:rPr lang="en-US" altLang="zh-CN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	3.2.</a:t>
            </a:r>
            <a:r>
              <a:rPr lang="zh-CN" altLang="en-US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为了批处理，将句子补白至等长</a:t>
            </a:r>
            <a:endParaRPr lang="zh-CN" altLang="en-US" sz="20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337301"/>
            <a:ext cx="12192000" cy="520699"/>
          </a:xfrm>
          <a:prstGeom prst="rect">
            <a:avLst/>
          </a:prstGeom>
          <a:solidFill>
            <a:srgbClr val="41495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25" name="组合 24"/>
          <p:cNvGrpSpPr/>
          <p:nvPr/>
        </p:nvGrpSpPr>
        <p:grpSpPr>
          <a:xfrm>
            <a:off x="4408902" y="6255915"/>
            <a:ext cx="3374196" cy="142436"/>
            <a:chOff x="3676844" y="6224606"/>
            <a:chExt cx="4857556" cy="205054"/>
          </a:xfrm>
        </p:grpSpPr>
        <p:sp>
          <p:nvSpPr>
            <p:cNvPr id="5" name="平行四边形 4"/>
            <p:cNvSpPr/>
            <p:nvPr/>
          </p:nvSpPr>
          <p:spPr>
            <a:xfrm>
              <a:off x="3676844" y="6249442"/>
              <a:ext cx="4857556" cy="180218"/>
            </a:xfrm>
            <a:prstGeom prst="parallelogram">
              <a:avLst>
                <a:gd name="adj" fmla="val 42747"/>
              </a:avLst>
            </a:prstGeom>
            <a:solidFill>
              <a:schemeClr val="bg1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3718560" y="6224606"/>
              <a:ext cx="4796644" cy="178795"/>
            </a:xfrm>
            <a:prstGeom prst="parallelogram">
              <a:avLst>
                <a:gd name="adj" fmla="val 42747"/>
              </a:avLst>
            </a:prstGeom>
            <a:solidFill>
              <a:srgbClr val="EDA32C"/>
            </a:solidFill>
            <a:ln w="190500" cap="rnd">
              <a:solidFill>
                <a:srgbClr val="EDA32C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/>
        </p:nvSpPr>
        <p:spPr>
          <a:xfrm>
            <a:off x="0" y="1"/>
            <a:ext cx="12192000" cy="520699"/>
          </a:xfrm>
          <a:prstGeom prst="rect">
            <a:avLst/>
          </a:prstGeom>
          <a:solidFill>
            <a:srgbClr val="4149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802277" y="6165017"/>
            <a:ext cx="2587077" cy="305406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基于深度学习的图像描述</a:t>
            </a:r>
            <a:endParaRPr lang="zh-CN" altLang="en-US" sz="12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4008120" y="1029335"/>
            <a:ext cx="4057015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algn="ctr"/>
            <a:r>
              <a:rPr lang="zh-CN" altLang="en-US" sz="3200" spc="6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预处理</a:t>
            </a:r>
            <a:endParaRPr lang="zh-CN" altLang="en-US" sz="3200" spc="6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8690" y="1889760"/>
            <a:ext cx="4991100" cy="28727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630160" y="5076190"/>
            <a:ext cx="1344295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algn="ctr"/>
            <a:r>
              <a:rPr lang="zh-CN" altLang="en-US" sz="1600" spc="6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对图像进行预处理</a:t>
            </a:r>
            <a:endParaRPr lang="en-US" altLang="zh-CN" sz="1600" spc="6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50" y="1645920"/>
            <a:ext cx="4236720" cy="35661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85595" y="5144135"/>
            <a:ext cx="2823210" cy="8299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algn="ctr"/>
            <a:r>
              <a:rPr lang="zh-CN" sz="1600" spc="6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因为数据集中自带的语句长度不同，因此处理结果时要留白</a:t>
            </a:r>
            <a:endParaRPr lang="zh-CN" sz="1600" spc="6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337301"/>
            <a:ext cx="12192000" cy="520699"/>
          </a:xfrm>
          <a:prstGeom prst="rect">
            <a:avLst/>
          </a:prstGeom>
          <a:solidFill>
            <a:srgbClr val="41495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25" name="组合 24"/>
          <p:cNvGrpSpPr/>
          <p:nvPr/>
        </p:nvGrpSpPr>
        <p:grpSpPr>
          <a:xfrm>
            <a:off x="4408902" y="6255915"/>
            <a:ext cx="3374196" cy="142436"/>
            <a:chOff x="3676844" y="6224606"/>
            <a:chExt cx="4857556" cy="205054"/>
          </a:xfrm>
        </p:grpSpPr>
        <p:sp>
          <p:nvSpPr>
            <p:cNvPr id="5" name="平行四边形 4"/>
            <p:cNvSpPr/>
            <p:nvPr/>
          </p:nvSpPr>
          <p:spPr>
            <a:xfrm>
              <a:off x="3676844" y="6249442"/>
              <a:ext cx="4857556" cy="180218"/>
            </a:xfrm>
            <a:prstGeom prst="parallelogram">
              <a:avLst>
                <a:gd name="adj" fmla="val 42747"/>
              </a:avLst>
            </a:prstGeom>
            <a:solidFill>
              <a:schemeClr val="bg1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3718560" y="6224606"/>
              <a:ext cx="4796644" cy="178795"/>
            </a:xfrm>
            <a:prstGeom prst="parallelogram">
              <a:avLst>
                <a:gd name="adj" fmla="val 42747"/>
              </a:avLst>
            </a:prstGeom>
            <a:solidFill>
              <a:srgbClr val="EDA32C"/>
            </a:solidFill>
            <a:ln w="190500" cap="rnd">
              <a:solidFill>
                <a:srgbClr val="EDA32C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/>
        </p:nvSpPr>
        <p:spPr>
          <a:xfrm>
            <a:off x="0" y="1"/>
            <a:ext cx="12192000" cy="520699"/>
          </a:xfrm>
          <a:prstGeom prst="rect">
            <a:avLst/>
          </a:prstGeom>
          <a:solidFill>
            <a:srgbClr val="4149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802277" y="6165017"/>
            <a:ext cx="2587077" cy="305406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基于深度学习的图像描述</a:t>
            </a:r>
            <a:endParaRPr lang="zh-CN" altLang="en-US" sz="12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4008120" y="1029335"/>
            <a:ext cx="4057015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algn="ctr"/>
            <a:r>
              <a:rPr lang="zh-CN" altLang="en-US" sz="3200" spc="6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模型</a:t>
            </a:r>
            <a:endParaRPr lang="zh-CN" altLang="en-US" sz="3200" spc="6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2" name="图片 7" descr="e190a46b402f4f8a49b4096529edb8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7675" y="1403985"/>
            <a:ext cx="4794885" cy="303720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981200" y="3474720"/>
            <a:ext cx="2732405" cy="398780"/>
          </a:xfrm>
          <a:prstGeom prst="rect">
            <a:avLst/>
          </a:prstGeom>
        </p:spPr>
        <p:txBody>
          <a:bodyPr wrap="square">
            <a:spAutoFit/>
          </a:bodyPr>
          <a:p>
            <a:endParaRPr lang="zh-CN" altLang="en-US" sz="20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06855" y="1910715"/>
            <a:ext cx="3681095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模拟机器翻译：</a:t>
            </a:r>
            <a:r>
              <a:rPr lang="en-US" altLang="zh-CN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CNN -&gt; LSTM</a:t>
            </a:r>
            <a:endParaRPr lang="en-US" altLang="zh-CN" sz="20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06855" y="2629535"/>
            <a:ext cx="5588635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注意力机制：</a:t>
            </a:r>
            <a:r>
              <a:rPr lang="en-US" altLang="zh-CN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CNN -&gt; LSTM(with attention)</a:t>
            </a:r>
            <a:endParaRPr lang="en-US" altLang="zh-CN" sz="20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354570" y="4773930"/>
            <a:ext cx="3681095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改进生成语句：</a:t>
            </a:r>
            <a:r>
              <a:rPr lang="en-US" altLang="zh-CN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Beam Search</a:t>
            </a:r>
            <a:endParaRPr lang="en-US" altLang="zh-CN" sz="20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595" y="3152775"/>
            <a:ext cx="5339080" cy="24345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: 圆角 42"/>
          <p:cNvSpPr/>
          <p:nvPr/>
        </p:nvSpPr>
        <p:spPr>
          <a:xfrm rot="2700000" flipH="1">
            <a:off x="-362154" y="502441"/>
            <a:ext cx="724306" cy="72477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629285" y="572770"/>
            <a:ext cx="38093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2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过程总述</a:t>
            </a:r>
            <a:endParaRPr lang="zh-CN" altLang="en-US" sz="32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13" name="图片 13" descr="0e808086644bd7ca1a3ecb54a1e863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3615" y="1833245"/>
            <a:ext cx="9920605" cy="39903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337301"/>
            <a:ext cx="12192000" cy="520699"/>
          </a:xfrm>
          <a:prstGeom prst="rect">
            <a:avLst/>
          </a:prstGeom>
          <a:solidFill>
            <a:srgbClr val="41495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25" name="组合 24"/>
          <p:cNvGrpSpPr/>
          <p:nvPr/>
        </p:nvGrpSpPr>
        <p:grpSpPr>
          <a:xfrm>
            <a:off x="4408902" y="6255915"/>
            <a:ext cx="3374196" cy="142436"/>
            <a:chOff x="3676844" y="6224606"/>
            <a:chExt cx="4857556" cy="205054"/>
          </a:xfrm>
        </p:grpSpPr>
        <p:sp>
          <p:nvSpPr>
            <p:cNvPr id="5" name="平行四边形 4"/>
            <p:cNvSpPr/>
            <p:nvPr/>
          </p:nvSpPr>
          <p:spPr>
            <a:xfrm>
              <a:off x="3676844" y="6249442"/>
              <a:ext cx="4857556" cy="180218"/>
            </a:xfrm>
            <a:prstGeom prst="parallelogram">
              <a:avLst>
                <a:gd name="adj" fmla="val 42747"/>
              </a:avLst>
            </a:prstGeom>
            <a:solidFill>
              <a:schemeClr val="bg1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3718560" y="6224606"/>
              <a:ext cx="4796644" cy="178795"/>
            </a:xfrm>
            <a:prstGeom prst="parallelogram">
              <a:avLst>
                <a:gd name="adj" fmla="val 42747"/>
              </a:avLst>
            </a:prstGeom>
            <a:solidFill>
              <a:srgbClr val="EDA32C"/>
            </a:solidFill>
            <a:ln w="190500" cap="rnd">
              <a:solidFill>
                <a:srgbClr val="EDA32C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/>
        </p:nvSpPr>
        <p:spPr>
          <a:xfrm>
            <a:off x="0" y="1"/>
            <a:ext cx="12192000" cy="520699"/>
          </a:xfrm>
          <a:prstGeom prst="rect">
            <a:avLst/>
          </a:prstGeom>
          <a:solidFill>
            <a:srgbClr val="4149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802277" y="6165017"/>
            <a:ext cx="2587077" cy="305406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基于深度学习的图像描述</a:t>
            </a:r>
            <a:endParaRPr lang="zh-CN" altLang="en-US" sz="12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4008120" y="1029335"/>
            <a:ext cx="4057015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algn="ctr"/>
            <a:r>
              <a:rPr lang="zh-CN" altLang="en-US" sz="3200" spc="6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训练</a:t>
            </a:r>
            <a:endParaRPr lang="zh-CN" altLang="en-US" sz="3200" spc="6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153920" y="2371725"/>
            <a:ext cx="7764780" cy="2399665"/>
          </a:xfrm>
          <a:prstGeom prst="rect">
            <a:avLst/>
          </a:prstGeom>
        </p:spPr>
        <p:txBody>
          <a:bodyPr wrap="square">
            <a:spAutoFit/>
          </a:bodyPr>
          <a:p>
            <a:pPr fontAlgn="auto">
              <a:lnSpc>
                <a:spcPts val="3000"/>
              </a:lnSpc>
            </a:pPr>
            <a:r>
              <a:rPr lang="zh-CN" altLang="en-US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由于数据集过大给测试模型的有效性带来极大的不便，因此我们先将模型在一个较小的数据集上进行训练 ，待确认模型的有效性后再将模型转移到完整的数据集上进行训练</a:t>
            </a:r>
            <a:endParaRPr lang="zh-CN" altLang="en-US" sz="20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fontAlgn="auto">
              <a:lnSpc>
                <a:spcPts val="3000"/>
              </a:lnSpc>
            </a:pPr>
            <a:endParaRPr lang="zh-CN" altLang="en-US" sz="20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fontAlgn="auto">
              <a:lnSpc>
                <a:spcPts val="3000"/>
              </a:lnSpc>
            </a:pPr>
            <a:r>
              <a:rPr lang="zh-CN" altLang="en-US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除此之外，我们还在训练中使用</a:t>
            </a:r>
            <a:r>
              <a:rPr lang="en-US" altLang="zh-CN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teacher forcing</a:t>
            </a:r>
            <a:r>
              <a:rPr lang="zh-CN" altLang="en-US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技术，即训练时加入图片的正确描述语句，让模型更快地收敛</a:t>
            </a:r>
            <a:endParaRPr lang="zh-CN" altLang="en-US" sz="20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337301"/>
            <a:ext cx="12192000" cy="520699"/>
          </a:xfrm>
          <a:prstGeom prst="rect">
            <a:avLst/>
          </a:prstGeom>
          <a:solidFill>
            <a:srgbClr val="41495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25" name="组合 24"/>
          <p:cNvGrpSpPr/>
          <p:nvPr/>
        </p:nvGrpSpPr>
        <p:grpSpPr>
          <a:xfrm>
            <a:off x="4408902" y="6255915"/>
            <a:ext cx="3374196" cy="142436"/>
            <a:chOff x="3676844" y="6224606"/>
            <a:chExt cx="4857556" cy="205054"/>
          </a:xfrm>
        </p:grpSpPr>
        <p:sp>
          <p:nvSpPr>
            <p:cNvPr id="5" name="平行四边形 4"/>
            <p:cNvSpPr/>
            <p:nvPr/>
          </p:nvSpPr>
          <p:spPr>
            <a:xfrm>
              <a:off x="3676844" y="6249442"/>
              <a:ext cx="4857556" cy="180218"/>
            </a:xfrm>
            <a:prstGeom prst="parallelogram">
              <a:avLst>
                <a:gd name="adj" fmla="val 42747"/>
              </a:avLst>
            </a:prstGeom>
            <a:solidFill>
              <a:schemeClr val="bg1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3718560" y="6224606"/>
              <a:ext cx="4796644" cy="178795"/>
            </a:xfrm>
            <a:prstGeom prst="parallelogram">
              <a:avLst>
                <a:gd name="adj" fmla="val 42747"/>
              </a:avLst>
            </a:prstGeom>
            <a:solidFill>
              <a:srgbClr val="EDA32C"/>
            </a:solidFill>
            <a:ln w="190500" cap="rnd">
              <a:solidFill>
                <a:srgbClr val="EDA32C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/>
        </p:nvSpPr>
        <p:spPr>
          <a:xfrm>
            <a:off x="0" y="1"/>
            <a:ext cx="12192000" cy="520699"/>
          </a:xfrm>
          <a:prstGeom prst="rect">
            <a:avLst/>
          </a:prstGeom>
          <a:solidFill>
            <a:srgbClr val="4149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802277" y="6165017"/>
            <a:ext cx="2587077" cy="305406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基于深度学习的图像描述</a:t>
            </a:r>
            <a:endParaRPr lang="zh-CN" altLang="en-US" sz="12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4008120" y="1029335"/>
            <a:ext cx="4057015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algn="ctr"/>
            <a:r>
              <a:rPr lang="zh-CN" altLang="en-US" sz="3200" spc="6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训练</a:t>
            </a:r>
            <a:endParaRPr lang="zh-CN" altLang="en-US" sz="3200" spc="6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536950" y="1514475"/>
            <a:ext cx="4876800" cy="36576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461000" y="5172075"/>
            <a:ext cx="1029335" cy="475615"/>
          </a:xfrm>
          <a:prstGeom prst="rect">
            <a:avLst/>
          </a:prstGeom>
        </p:spPr>
        <p:txBody>
          <a:bodyPr wrap="square">
            <a:spAutoFit/>
          </a:bodyPr>
          <a:p>
            <a:pPr fontAlgn="auto">
              <a:lnSpc>
                <a:spcPts val="3000"/>
              </a:lnSpc>
            </a:pPr>
            <a:r>
              <a:rPr lang="zh-CN" altLang="en-US" sz="16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训练效果</a:t>
            </a:r>
            <a:endParaRPr lang="zh-CN" altLang="en-US" sz="16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337301"/>
            <a:ext cx="12192000" cy="520699"/>
          </a:xfrm>
          <a:prstGeom prst="rect">
            <a:avLst/>
          </a:prstGeom>
          <a:solidFill>
            <a:srgbClr val="41495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25" name="组合 24"/>
          <p:cNvGrpSpPr/>
          <p:nvPr/>
        </p:nvGrpSpPr>
        <p:grpSpPr>
          <a:xfrm>
            <a:off x="4408902" y="6255915"/>
            <a:ext cx="3374196" cy="142436"/>
            <a:chOff x="3676844" y="6224606"/>
            <a:chExt cx="4857556" cy="205054"/>
          </a:xfrm>
        </p:grpSpPr>
        <p:sp>
          <p:nvSpPr>
            <p:cNvPr id="5" name="平行四边形 4"/>
            <p:cNvSpPr/>
            <p:nvPr/>
          </p:nvSpPr>
          <p:spPr>
            <a:xfrm>
              <a:off x="3676844" y="6249442"/>
              <a:ext cx="4857556" cy="180218"/>
            </a:xfrm>
            <a:prstGeom prst="parallelogram">
              <a:avLst>
                <a:gd name="adj" fmla="val 42747"/>
              </a:avLst>
            </a:prstGeom>
            <a:solidFill>
              <a:schemeClr val="bg1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3718560" y="6224606"/>
              <a:ext cx="4796644" cy="178795"/>
            </a:xfrm>
            <a:prstGeom prst="parallelogram">
              <a:avLst>
                <a:gd name="adj" fmla="val 42747"/>
              </a:avLst>
            </a:prstGeom>
            <a:solidFill>
              <a:srgbClr val="EDA32C"/>
            </a:solidFill>
            <a:ln w="190500" cap="rnd">
              <a:solidFill>
                <a:srgbClr val="EDA32C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/>
        </p:nvSpPr>
        <p:spPr>
          <a:xfrm>
            <a:off x="0" y="1"/>
            <a:ext cx="12192000" cy="520699"/>
          </a:xfrm>
          <a:prstGeom prst="rect">
            <a:avLst/>
          </a:prstGeom>
          <a:solidFill>
            <a:srgbClr val="4149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802277" y="6165017"/>
            <a:ext cx="2587077" cy="305406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基于深度学习的图像描述</a:t>
            </a:r>
            <a:endParaRPr lang="zh-CN" altLang="en-US" sz="12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4008120" y="1029335"/>
            <a:ext cx="4057015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algn="ctr"/>
            <a:r>
              <a:rPr lang="zh-CN" altLang="en-US" sz="3200" spc="6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评估</a:t>
            </a:r>
            <a:endParaRPr lang="zh-CN" altLang="en-US" sz="3200" spc="6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744470" y="1942465"/>
            <a:ext cx="6719570" cy="13220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BLEU</a:t>
            </a:r>
            <a:r>
              <a:rPr lang="zh-CN" altLang="en-US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：用于评估模型生成的句子和实际句子(reference)的差异的指标.它的取值范围在0.0到1.0之间, 如果两个句子完美匹配, 那么BLEU是1.0, 反之, 如果两个句子完美不匹配, 那么BLEU为0.0。</a:t>
            </a:r>
            <a:endParaRPr lang="zh-CN" altLang="en-US" sz="20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" name="Oval 15"/>
          <p:cNvSpPr>
            <a:spLocks noChangeAspect="1" noChangeArrowheads="1"/>
          </p:cNvSpPr>
          <p:nvPr/>
        </p:nvSpPr>
        <p:spPr bwMode="auto">
          <a:xfrm>
            <a:off x="2340610" y="2012315"/>
            <a:ext cx="259080" cy="259080"/>
          </a:xfrm>
          <a:prstGeom prst="ellipse">
            <a:avLst/>
          </a:prstGeom>
          <a:noFill/>
          <a:ln w="57150" cmpd="sng"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/>
          <a:p>
            <a:endParaRPr lang="id-ID"/>
          </a:p>
        </p:txBody>
      </p:sp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7580" y="3994150"/>
            <a:ext cx="4939665" cy="12109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17575" y="3994150"/>
            <a:ext cx="20104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//</a:t>
            </a:r>
            <a:r>
              <a:rPr lang="zh-CN" altLang="en-US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公式包括了参数</a:t>
            </a:r>
            <a:r>
              <a:rPr lang="en-US" altLang="zh-CN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N-gram——(</a:t>
            </a:r>
            <a:r>
              <a:rPr lang="en-US" altLang="en-US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n:</a:t>
            </a:r>
            <a:r>
              <a:rPr lang="en-US" altLang="zh-CN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1-4</a:t>
            </a:r>
            <a:r>
              <a:rPr lang="en-US" altLang="en-US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)</a:t>
            </a:r>
            <a:r>
              <a:rPr lang="zh-CN" altLang="en-US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、惩罚因子</a:t>
            </a:r>
            <a:endParaRPr lang="en-US" altLang="zh-C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337301"/>
            <a:ext cx="12192000" cy="520699"/>
          </a:xfrm>
          <a:prstGeom prst="rect">
            <a:avLst/>
          </a:prstGeom>
          <a:solidFill>
            <a:srgbClr val="41495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25" name="组合 24"/>
          <p:cNvGrpSpPr/>
          <p:nvPr/>
        </p:nvGrpSpPr>
        <p:grpSpPr>
          <a:xfrm>
            <a:off x="4408902" y="6255915"/>
            <a:ext cx="3374196" cy="142436"/>
            <a:chOff x="3676844" y="6224606"/>
            <a:chExt cx="4857556" cy="205054"/>
          </a:xfrm>
        </p:grpSpPr>
        <p:sp>
          <p:nvSpPr>
            <p:cNvPr id="5" name="平行四边形 4"/>
            <p:cNvSpPr/>
            <p:nvPr/>
          </p:nvSpPr>
          <p:spPr>
            <a:xfrm>
              <a:off x="3676844" y="6249442"/>
              <a:ext cx="4857556" cy="180218"/>
            </a:xfrm>
            <a:prstGeom prst="parallelogram">
              <a:avLst>
                <a:gd name="adj" fmla="val 42747"/>
              </a:avLst>
            </a:prstGeom>
            <a:solidFill>
              <a:schemeClr val="bg1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3718560" y="6224606"/>
              <a:ext cx="4796644" cy="178795"/>
            </a:xfrm>
            <a:prstGeom prst="parallelogram">
              <a:avLst>
                <a:gd name="adj" fmla="val 42747"/>
              </a:avLst>
            </a:prstGeom>
            <a:solidFill>
              <a:srgbClr val="EDA32C"/>
            </a:solidFill>
            <a:ln w="190500" cap="rnd">
              <a:solidFill>
                <a:srgbClr val="EDA32C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/>
        </p:nvSpPr>
        <p:spPr>
          <a:xfrm>
            <a:off x="0" y="1"/>
            <a:ext cx="12192000" cy="520699"/>
          </a:xfrm>
          <a:prstGeom prst="rect">
            <a:avLst/>
          </a:prstGeom>
          <a:solidFill>
            <a:srgbClr val="4149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802277" y="6165017"/>
            <a:ext cx="2587077" cy="305406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基于深度学习的图像描述</a:t>
            </a:r>
            <a:endParaRPr lang="zh-CN" altLang="en-US" sz="12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4" name="矩形: 圆角 73"/>
          <p:cNvSpPr/>
          <p:nvPr/>
        </p:nvSpPr>
        <p:spPr>
          <a:xfrm>
            <a:off x="3510986" y="2139645"/>
            <a:ext cx="5170028" cy="2503476"/>
          </a:xfrm>
          <a:prstGeom prst="roundRect">
            <a:avLst>
              <a:gd name="adj" fmla="val 4546"/>
            </a:avLst>
          </a:prstGeom>
          <a:noFill/>
          <a:ln w="1587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4006850" y="3099435"/>
            <a:ext cx="4057015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主要研究成果</a:t>
            </a:r>
            <a:endParaRPr lang="zh-CN" altLang="en-US" sz="3200" spc="6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9" name="矩形: 圆角 78"/>
          <p:cNvSpPr/>
          <p:nvPr/>
        </p:nvSpPr>
        <p:spPr>
          <a:xfrm>
            <a:off x="5191058" y="1941847"/>
            <a:ext cx="1687756" cy="38329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587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spc="3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Part 03</a:t>
            </a:r>
            <a:endParaRPr lang="zh-CN" altLang="en-US" sz="2000" spc="3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337301"/>
            <a:ext cx="12192000" cy="520699"/>
          </a:xfrm>
          <a:prstGeom prst="rect">
            <a:avLst/>
          </a:prstGeom>
          <a:solidFill>
            <a:srgbClr val="41495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25" name="组合 24"/>
          <p:cNvGrpSpPr/>
          <p:nvPr/>
        </p:nvGrpSpPr>
        <p:grpSpPr>
          <a:xfrm>
            <a:off x="4408902" y="6255915"/>
            <a:ext cx="3374196" cy="142436"/>
            <a:chOff x="3676844" y="6224606"/>
            <a:chExt cx="4857556" cy="205054"/>
          </a:xfrm>
        </p:grpSpPr>
        <p:sp>
          <p:nvSpPr>
            <p:cNvPr id="5" name="平行四边形 4"/>
            <p:cNvSpPr/>
            <p:nvPr/>
          </p:nvSpPr>
          <p:spPr>
            <a:xfrm>
              <a:off x="3676844" y="6249442"/>
              <a:ext cx="4857556" cy="180218"/>
            </a:xfrm>
            <a:prstGeom prst="parallelogram">
              <a:avLst>
                <a:gd name="adj" fmla="val 42747"/>
              </a:avLst>
            </a:prstGeom>
            <a:solidFill>
              <a:schemeClr val="bg1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3718560" y="6224606"/>
              <a:ext cx="4796644" cy="178795"/>
            </a:xfrm>
            <a:prstGeom prst="parallelogram">
              <a:avLst>
                <a:gd name="adj" fmla="val 42747"/>
              </a:avLst>
            </a:prstGeom>
            <a:solidFill>
              <a:srgbClr val="EDA32C"/>
            </a:solidFill>
            <a:ln w="190500" cap="rnd">
              <a:solidFill>
                <a:srgbClr val="EDA32C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/>
        </p:nvSpPr>
        <p:spPr>
          <a:xfrm>
            <a:off x="0" y="1"/>
            <a:ext cx="12192000" cy="520699"/>
          </a:xfrm>
          <a:prstGeom prst="rect">
            <a:avLst/>
          </a:prstGeom>
          <a:solidFill>
            <a:srgbClr val="4149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802277" y="6165017"/>
            <a:ext cx="2587077" cy="305406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基于深度学习的图像描述</a:t>
            </a:r>
            <a:endParaRPr lang="zh-CN" altLang="en-US" sz="12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399030" y="2237740"/>
            <a:ext cx="6719570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经过不断尝试、改进模型，成功将</a:t>
            </a:r>
            <a:r>
              <a:rPr lang="en-US" altLang="zh-CN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BLEU</a:t>
            </a:r>
            <a:r>
              <a:rPr lang="zh-CN" altLang="en-US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评分从</a:t>
            </a:r>
            <a:r>
              <a:rPr lang="en-US" altLang="zh-CN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30</a:t>
            </a:r>
            <a:r>
              <a:rPr lang="zh-CN" altLang="en-US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提升至</a:t>
            </a:r>
            <a:r>
              <a:rPr lang="en-US" altLang="zh-CN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69</a:t>
            </a:r>
            <a:endParaRPr lang="en-US" altLang="zh-CN" sz="20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Oval 15"/>
          <p:cNvSpPr>
            <a:spLocks noChangeAspect="1" noChangeArrowheads="1"/>
          </p:cNvSpPr>
          <p:nvPr/>
        </p:nvSpPr>
        <p:spPr bwMode="auto">
          <a:xfrm>
            <a:off x="1995170" y="2307590"/>
            <a:ext cx="259080" cy="259080"/>
          </a:xfrm>
          <a:prstGeom prst="ellipse">
            <a:avLst/>
          </a:prstGeom>
          <a:noFill/>
          <a:ln w="57150" cmpd="sng"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/>
          <a:p>
            <a:endParaRPr lang="id-ID"/>
          </a:p>
        </p:txBody>
      </p:sp>
      <p:sp>
        <p:nvSpPr>
          <p:cNvPr id="10" name="矩形 9"/>
          <p:cNvSpPr/>
          <p:nvPr/>
        </p:nvSpPr>
        <p:spPr>
          <a:xfrm>
            <a:off x="2399030" y="3075305"/>
            <a:ext cx="6719570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实现了图片描述功能，基本可识别出图片内容</a:t>
            </a:r>
            <a:endParaRPr lang="zh-CN" altLang="en-US" sz="20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1" name="Oval 15"/>
          <p:cNvSpPr>
            <a:spLocks noChangeAspect="1" noChangeArrowheads="1"/>
          </p:cNvSpPr>
          <p:nvPr/>
        </p:nvSpPr>
        <p:spPr bwMode="auto">
          <a:xfrm>
            <a:off x="1995170" y="3135630"/>
            <a:ext cx="259080" cy="259080"/>
          </a:xfrm>
          <a:prstGeom prst="ellipse">
            <a:avLst/>
          </a:prstGeom>
          <a:noFill/>
          <a:ln w="57150" cmpd="sng"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/>
          <a:p>
            <a:endParaRPr lang="id-ID"/>
          </a:p>
        </p:txBody>
      </p:sp>
      <p:sp>
        <p:nvSpPr>
          <p:cNvPr id="12" name="矩形 11"/>
          <p:cNvSpPr/>
          <p:nvPr/>
        </p:nvSpPr>
        <p:spPr>
          <a:xfrm>
            <a:off x="2399030" y="3829050"/>
            <a:ext cx="6719570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制作了用户交互界面并打包成可执行文件</a:t>
            </a:r>
            <a:endParaRPr lang="en-US" altLang="zh-CN" sz="20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3" name="Oval 15"/>
          <p:cNvSpPr>
            <a:spLocks noChangeAspect="1" noChangeArrowheads="1"/>
          </p:cNvSpPr>
          <p:nvPr/>
        </p:nvSpPr>
        <p:spPr bwMode="auto">
          <a:xfrm>
            <a:off x="1995170" y="3889375"/>
            <a:ext cx="259080" cy="259080"/>
          </a:xfrm>
          <a:prstGeom prst="ellipse">
            <a:avLst/>
          </a:prstGeom>
          <a:noFill/>
          <a:ln w="57150" cmpd="sng"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/>
          <a:p>
            <a:endParaRPr lang="id-ID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337301"/>
            <a:ext cx="12192000" cy="520699"/>
          </a:xfrm>
          <a:prstGeom prst="rect">
            <a:avLst/>
          </a:prstGeom>
          <a:solidFill>
            <a:srgbClr val="41495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25" name="组合 24"/>
          <p:cNvGrpSpPr/>
          <p:nvPr/>
        </p:nvGrpSpPr>
        <p:grpSpPr>
          <a:xfrm>
            <a:off x="4408902" y="6255915"/>
            <a:ext cx="3374196" cy="142436"/>
            <a:chOff x="3676844" y="6224606"/>
            <a:chExt cx="4857556" cy="205054"/>
          </a:xfrm>
        </p:grpSpPr>
        <p:sp>
          <p:nvSpPr>
            <p:cNvPr id="5" name="平行四边形 4"/>
            <p:cNvSpPr/>
            <p:nvPr/>
          </p:nvSpPr>
          <p:spPr>
            <a:xfrm>
              <a:off x="3676844" y="6249442"/>
              <a:ext cx="4857556" cy="180218"/>
            </a:xfrm>
            <a:prstGeom prst="parallelogram">
              <a:avLst>
                <a:gd name="adj" fmla="val 42747"/>
              </a:avLst>
            </a:prstGeom>
            <a:solidFill>
              <a:schemeClr val="bg1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3718560" y="6224606"/>
              <a:ext cx="4796644" cy="178795"/>
            </a:xfrm>
            <a:prstGeom prst="parallelogram">
              <a:avLst>
                <a:gd name="adj" fmla="val 42747"/>
              </a:avLst>
            </a:prstGeom>
            <a:solidFill>
              <a:srgbClr val="EDA32C"/>
            </a:solidFill>
            <a:ln w="190500" cap="rnd">
              <a:solidFill>
                <a:srgbClr val="EDA32C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/>
        </p:nvSpPr>
        <p:spPr>
          <a:xfrm>
            <a:off x="0" y="1"/>
            <a:ext cx="12192000" cy="520699"/>
          </a:xfrm>
          <a:prstGeom prst="rect">
            <a:avLst/>
          </a:prstGeom>
          <a:solidFill>
            <a:srgbClr val="4149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802277" y="6165652"/>
            <a:ext cx="2587077" cy="305406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基于深度学习的图像描述</a:t>
            </a:r>
            <a:endParaRPr lang="zh-CN" altLang="en-US" sz="12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609166" y="3342252"/>
            <a:ext cx="13097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CONTENTS</a:t>
            </a:r>
            <a:endParaRPr lang="zh-CN" altLang="en-US" sz="1400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564248" y="2663760"/>
            <a:ext cx="1421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</a:rPr>
              <a:t>目 录</a:t>
            </a:r>
            <a:endParaRPr lang="zh-CN" altLang="en-US" sz="36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6942167" y="1361806"/>
            <a:ext cx="3269713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研究方案及时间线</a:t>
            </a:r>
            <a:endParaRPr lang="zh-CN" altLang="en-US" sz="20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942167" y="2124228"/>
            <a:ext cx="3086299" cy="629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研究内容与过程</a:t>
            </a:r>
            <a:endParaRPr lang="zh-CN" altLang="en-US" sz="20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6942167" y="3025123"/>
            <a:ext cx="3804359" cy="629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主要研究成果</a:t>
            </a:r>
            <a:endParaRPr lang="zh-CN" sz="11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6942168" y="3934574"/>
            <a:ext cx="3528588" cy="629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经费使用情况</a:t>
            </a:r>
            <a:endParaRPr lang="en-US" altLang="zh-CN" sz="20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6942168" y="4880798"/>
            <a:ext cx="3528588" cy="629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研究体会</a:t>
            </a:r>
            <a:endParaRPr lang="zh-CN" altLang="en-US" sz="20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4" name="矩形: 圆角 63"/>
          <p:cNvSpPr/>
          <p:nvPr/>
        </p:nvSpPr>
        <p:spPr>
          <a:xfrm>
            <a:off x="6324744" y="1298381"/>
            <a:ext cx="507966" cy="507966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6213926" y="1298961"/>
            <a:ext cx="72835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01</a:t>
            </a:r>
            <a:endParaRPr lang="zh-CN" altLang="en-US" sz="24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6" name="矩形: 圆角 65"/>
          <p:cNvSpPr/>
          <p:nvPr/>
        </p:nvSpPr>
        <p:spPr>
          <a:xfrm>
            <a:off x="6324744" y="2229984"/>
            <a:ext cx="507966" cy="507966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213926" y="2230564"/>
            <a:ext cx="72835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02</a:t>
            </a:r>
            <a:endParaRPr lang="zh-CN" altLang="en-US" sz="24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8" name="矩形: 圆角 67"/>
          <p:cNvSpPr/>
          <p:nvPr/>
        </p:nvSpPr>
        <p:spPr>
          <a:xfrm>
            <a:off x="6324744" y="3147335"/>
            <a:ext cx="507966" cy="507966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6213926" y="3147915"/>
            <a:ext cx="728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03</a:t>
            </a:r>
            <a:endParaRPr lang="zh-CN" altLang="en-US" sz="24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0" name="矩形: 圆角 69"/>
          <p:cNvSpPr/>
          <p:nvPr/>
        </p:nvSpPr>
        <p:spPr>
          <a:xfrm>
            <a:off x="6324600" y="4079875"/>
            <a:ext cx="508000" cy="508000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6214110" y="4079875"/>
            <a:ext cx="7283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04</a:t>
            </a:r>
            <a:endParaRPr lang="zh-CN" altLang="en-US" sz="24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2" name="矩形: 圆角 71"/>
          <p:cNvSpPr/>
          <p:nvPr/>
        </p:nvSpPr>
        <p:spPr>
          <a:xfrm>
            <a:off x="6324744" y="5002320"/>
            <a:ext cx="507966" cy="507966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6213926" y="5002900"/>
            <a:ext cx="728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05</a:t>
            </a:r>
            <a:endParaRPr lang="zh-CN" altLang="en-US" sz="24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337301"/>
            <a:ext cx="12192000" cy="520699"/>
          </a:xfrm>
          <a:prstGeom prst="rect">
            <a:avLst/>
          </a:prstGeom>
          <a:solidFill>
            <a:srgbClr val="41495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25" name="组合 24"/>
          <p:cNvGrpSpPr/>
          <p:nvPr/>
        </p:nvGrpSpPr>
        <p:grpSpPr>
          <a:xfrm>
            <a:off x="4408902" y="6255915"/>
            <a:ext cx="3374196" cy="142436"/>
            <a:chOff x="3676844" y="6224606"/>
            <a:chExt cx="4857556" cy="205054"/>
          </a:xfrm>
        </p:grpSpPr>
        <p:sp>
          <p:nvSpPr>
            <p:cNvPr id="5" name="平行四边形 4"/>
            <p:cNvSpPr/>
            <p:nvPr/>
          </p:nvSpPr>
          <p:spPr>
            <a:xfrm>
              <a:off x="3676844" y="6249442"/>
              <a:ext cx="4857556" cy="180218"/>
            </a:xfrm>
            <a:prstGeom prst="parallelogram">
              <a:avLst>
                <a:gd name="adj" fmla="val 42747"/>
              </a:avLst>
            </a:prstGeom>
            <a:solidFill>
              <a:schemeClr val="bg1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3718560" y="6224606"/>
              <a:ext cx="4796644" cy="178795"/>
            </a:xfrm>
            <a:prstGeom prst="parallelogram">
              <a:avLst>
                <a:gd name="adj" fmla="val 42747"/>
              </a:avLst>
            </a:prstGeom>
            <a:solidFill>
              <a:srgbClr val="EDA32C"/>
            </a:solidFill>
            <a:ln w="190500" cap="rnd">
              <a:solidFill>
                <a:srgbClr val="EDA32C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/>
        </p:nvSpPr>
        <p:spPr>
          <a:xfrm>
            <a:off x="0" y="1"/>
            <a:ext cx="12192000" cy="520699"/>
          </a:xfrm>
          <a:prstGeom prst="rect">
            <a:avLst/>
          </a:prstGeom>
          <a:solidFill>
            <a:srgbClr val="4149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802277" y="6165017"/>
            <a:ext cx="2587077" cy="305406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基于深度学习的图像描述</a:t>
            </a:r>
            <a:endParaRPr lang="zh-CN" altLang="en-US" sz="12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4008120" y="1029335"/>
            <a:ext cx="4057015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algn="ctr"/>
            <a:endParaRPr lang="zh-CN" altLang="en-US" sz="3200" spc="6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2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73655" y="520700"/>
            <a:ext cx="7061200" cy="3961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 descr="b761a75e1647adb9ff9d745df73a5a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4696460"/>
            <a:ext cx="11442065" cy="78676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337301"/>
            <a:ext cx="12192000" cy="520699"/>
          </a:xfrm>
          <a:prstGeom prst="rect">
            <a:avLst/>
          </a:prstGeom>
          <a:solidFill>
            <a:srgbClr val="41495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25" name="组合 24"/>
          <p:cNvGrpSpPr/>
          <p:nvPr/>
        </p:nvGrpSpPr>
        <p:grpSpPr>
          <a:xfrm>
            <a:off x="4408902" y="6255915"/>
            <a:ext cx="3374196" cy="142436"/>
            <a:chOff x="3676844" y="6224606"/>
            <a:chExt cx="4857556" cy="205054"/>
          </a:xfrm>
        </p:grpSpPr>
        <p:sp>
          <p:nvSpPr>
            <p:cNvPr id="5" name="平行四边形 4"/>
            <p:cNvSpPr/>
            <p:nvPr/>
          </p:nvSpPr>
          <p:spPr>
            <a:xfrm>
              <a:off x="3676844" y="6249442"/>
              <a:ext cx="4857556" cy="180218"/>
            </a:xfrm>
            <a:prstGeom prst="parallelogram">
              <a:avLst>
                <a:gd name="adj" fmla="val 42747"/>
              </a:avLst>
            </a:prstGeom>
            <a:solidFill>
              <a:schemeClr val="bg1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3718560" y="6224606"/>
              <a:ext cx="4796644" cy="178795"/>
            </a:xfrm>
            <a:prstGeom prst="parallelogram">
              <a:avLst>
                <a:gd name="adj" fmla="val 42747"/>
              </a:avLst>
            </a:prstGeom>
            <a:solidFill>
              <a:srgbClr val="EDA32C"/>
            </a:solidFill>
            <a:ln w="190500" cap="rnd">
              <a:solidFill>
                <a:srgbClr val="EDA32C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/>
        </p:nvSpPr>
        <p:spPr>
          <a:xfrm>
            <a:off x="0" y="1"/>
            <a:ext cx="12192000" cy="520699"/>
          </a:xfrm>
          <a:prstGeom prst="rect">
            <a:avLst/>
          </a:prstGeom>
          <a:solidFill>
            <a:srgbClr val="4149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802277" y="6165017"/>
            <a:ext cx="2587077" cy="305406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基于深度学习的图像描述</a:t>
            </a:r>
            <a:endParaRPr lang="zh-CN" altLang="en-US" sz="12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399030" y="2237740"/>
            <a:ext cx="6719570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经过不断尝试、改进模型，成功将</a:t>
            </a:r>
            <a:r>
              <a:rPr lang="en-US" altLang="zh-CN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BLEU</a:t>
            </a:r>
            <a:r>
              <a:rPr lang="zh-CN" altLang="en-US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评分从</a:t>
            </a:r>
            <a:r>
              <a:rPr lang="en-US" altLang="zh-CN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30</a:t>
            </a:r>
            <a:r>
              <a:rPr lang="zh-CN" altLang="en-US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提升至</a:t>
            </a:r>
            <a:r>
              <a:rPr lang="en-US" altLang="zh-CN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69</a:t>
            </a:r>
            <a:endParaRPr lang="en-US" altLang="zh-CN" sz="20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Oval 15"/>
          <p:cNvSpPr>
            <a:spLocks noChangeAspect="1" noChangeArrowheads="1"/>
          </p:cNvSpPr>
          <p:nvPr/>
        </p:nvSpPr>
        <p:spPr bwMode="auto">
          <a:xfrm>
            <a:off x="1995170" y="2307590"/>
            <a:ext cx="259080" cy="259080"/>
          </a:xfrm>
          <a:prstGeom prst="ellipse">
            <a:avLst/>
          </a:prstGeom>
          <a:noFill/>
          <a:ln w="57150" cmpd="sng"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/>
          <a:p>
            <a:endParaRPr lang="id-ID"/>
          </a:p>
        </p:txBody>
      </p:sp>
      <p:sp>
        <p:nvSpPr>
          <p:cNvPr id="10" name="矩形 9"/>
          <p:cNvSpPr/>
          <p:nvPr/>
        </p:nvSpPr>
        <p:spPr>
          <a:xfrm>
            <a:off x="2399030" y="3075305"/>
            <a:ext cx="6719570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实现了图片描述功能，基本可识别出图片内容</a:t>
            </a:r>
            <a:endParaRPr lang="zh-CN" altLang="en-US" sz="20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1" name="Oval 15"/>
          <p:cNvSpPr>
            <a:spLocks noChangeAspect="1" noChangeArrowheads="1"/>
          </p:cNvSpPr>
          <p:nvPr/>
        </p:nvSpPr>
        <p:spPr bwMode="auto">
          <a:xfrm>
            <a:off x="1995170" y="3135630"/>
            <a:ext cx="259080" cy="259080"/>
          </a:xfrm>
          <a:prstGeom prst="ellipse">
            <a:avLst/>
          </a:prstGeom>
          <a:noFill/>
          <a:ln w="57150" cmpd="sng"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/>
          <a:p>
            <a:endParaRPr lang="id-ID"/>
          </a:p>
        </p:txBody>
      </p:sp>
      <p:sp>
        <p:nvSpPr>
          <p:cNvPr id="12" name="矩形 11"/>
          <p:cNvSpPr/>
          <p:nvPr/>
        </p:nvSpPr>
        <p:spPr>
          <a:xfrm>
            <a:off x="2399030" y="3829050"/>
            <a:ext cx="6719570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制作了用户交互界面并打包成可执行文件</a:t>
            </a:r>
            <a:endParaRPr lang="en-US" altLang="zh-CN" sz="20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3" name="Oval 15"/>
          <p:cNvSpPr>
            <a:spLocks noChangeAspect="1" noChangeArrowheads="1"/>
          </p:cNvSpPr>
          <p:nvPr/>
        </p:nvSpPr>
        <p:spPr bwMode="auto">
          <a:xfrm>
            <a:off x="1995170" y="3889375"/>
            <a:ext cx="259080" cy="259080"/>
          </a:xfrm>
          <a:prstGeom prst="ellipse">
            <a:avLst/>
          </a:prstGeom>
          <a:noFill/>
          <a:ln w="57150" cmpd="sng"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/>
          <a:p>
            <a:endParaRPr lang="id-ID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337301"/>
            <a:ext cx="12192000" cy="520699"/>
          </a:xfrm>
          <a:prstGeom prst="rect">
            <a:avLst/>
          </a:prstGeom>
          <a:solidFill>
            <a:srgbClr val="41495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25" name="组合 24"/>
          <p:cNvGrpSpPr/>
          <p:nvPr/>
        </p:nvGrpSpPr>
        <p:grpSpPr>
          <a:xfrm>
            <a:off x="4408902" y="6255915"/>
            <a:ext cx="3374196" cy="142436"/>
            <a:chOff x="3676844" y="6224606"/>
            <a:chExt cx="4857556" cy="205054"/>
          </a:xfrm>
        </p:grpSpPr>
        <p:sp>
          <p:nvSpPr>
            <p:cNvPr id="5" name="平行四边形 4"/>
            <p:cNvSpPr/>
            <p:nvPr/>
          </p:nvSpPr>
          <p:spPr>
            <a:xfrm>
              <a:off x="3676844" y="6249442"/>
              <a:ext cx="4857556" cy="180218"/>
            </a:xfrm>
            <a:prstGeom prst="parallelogram">
              <a:avLst>
                <a:gd name="adj" fmla="val 42747"/>
              </a:avLst>
            </a:prstGeom>
            <a:solidFill>
              <a:schemeClr val="bg1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3718560" y="6224606"/>
              <a:ext cx="4796644" cy="178795"/>
            </a:xfrm>
            <a:prstGeom prst="parallelogram">
              <a:avLst>
                <a:gd name="adj" fmla="val 42747"/>
              </a:avLst>
            </a:prstGeom>
            <a:solidFill>
              <a:srgbClr val="EDA32C"/>
            </a:solidFill>
            <a:ln w="190500" cap="rnd">
              <a:solidFill>
                <a:srgbClr val="EDA32C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/>
        </p:nvSpPr>
        <p:spPr>
          <a:xfrm>
            <a:off x="0" y="1"/>
            <a:ext cx="12192000" cy="520699"/>
          </a:xfrm>
          <a:prstGeom prst="rect">
            <a:avLst/>
          </a:prstGeom>
          <a:solidFill>
            <a:srgbClr val="4149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802277" y="6165017"/>
            <a:ext cx="2587077" cy="305406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基于深度学习的图像描述</a:t>
            </a:r>
            <a:endParaRPr lang="zh-CN" altLang="en-US" sz="12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2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990" y="617855"/>
            <a:ext cx="5790565" cy="5450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565" y="682625"/>
            <a:ext cx="5727065" cy="5320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337301"/>
            <a:ext cx="12192000" cy="520699"/>
          </a:xfrm>
          <a:prstGeom prst="rect">
            <a:avLst/>
          </a:prstGeom>
          <a:solidFill>
            <a:srgbClr val="41495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25" name="组合 24"/>
          <p:cNvGrpSpPr/>
          <p:nvPr/>
        </p:nvGrpSpPr>
        <p:grpSpPr>
          <a:xfrm>
            <a:off x="4408902" y="6255915"/>
            <a:ext cx="3374196" cy="142436"/>
            <a:chOff x="3676844" y="6224606"/>
            <a:chExt cx="4857556" cy="205054"/>
          </a:xfrm>
        </p:grpSpPr>
        <p:sp>
          <p:nvSpPr>
            <p:cNvPr id="5" name="平行四边形 4"/>
            <p:cNvSpPr/>
            <p:nvPr/>
          </p:nvSpPr>
          <p:spPr>
            <a:xfrm>
              <a:off x="3676844" y="6249442"/>
              <a:ext cx="4857556" cy="180218"/>
            </a:xfrm>
            <a:prstGeom prst="parallelogram">
              <a:avLst>
                <a:gd name="adj" fmla="val 42747"/>
              </a:avLst>
            </a:prstGeom>
            <a:solidFill>
              <a:schemeClr val="bg1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3718560" y="6224606"/>
              <a:ext cx="4796644" cy="178795"/>
            </a:xfrm>
            <a:prstGeom prst="parallelogram">
              <a:avLst>
                <a:gd name="adj" fmla="val 42747"/>
              </a:avLst>
            </a:prstGeom>
            <a:solidFill>
              <a:srgbClr val="EDA32C"/>
            </a:solidFill>
            <a:ln w="190500" cap="rnd">
              <a:solidFill>
                <a:srgbClr val="EDA32C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/>
        </p:nvSpPr>
        <p:spPr>
          <a:xfrm>
            <a:off x="0" y="1"/>
            <a:ext cx="12192000" cy="520699"/>
          </a:xfrm>
          <a:prstGeom prst="rect">
            <a:avLst/>
          </a:prstGeom>
          <a:solidFill>
            <a:srgbClr val="4149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802277" y="6165017"/>
            <a:ext cx="2587077" cy="305406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基于深度学习的图像描述</a:t>
            </a:r>
            <a:endParaRPr lang="zh-CN" altLang="en-US" sz="12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2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61100" y="715010"/>
            <a:ext cx="5704205" cy="5333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9" descr="b7a285ed2a9d3019f525cc41ee5870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" y="718185"/>
            <a:ext cx="5756910" cy="52501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337301"/>
            <a:ext cx="12192000" cy="520699"/>
          </a:xfrm>
          <a:prstGeom prst="rect">
            <a:avLst/>
          </a:prstGeom>
          <a:solidFill>
            <a:srgbClr val="41495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25" name="组合 24"/>
          <p:cNvGrpSpPr/>
          <p:nvPr/>
        </p:nvGrpSpPr>
        <p:grpSpPr>
          <a:xfrm>
            <a:off x="4408902" y="6255915"/>
            <a:ext cx="3374196" cy="142436"/>
            <a:chOff x="3676844" y="6224606"/>
            <a:chExt cx="4857556" cy="205054"/>
          </a:xfrm>
        </p:grpSpPr>
        <p:sp>
          <p:nvSpPr>
            <p:cNvPr id="5" name="平行四边形 4"/>
            <p:cNvSpPr/>
            <p:nvPr/>
          </p:nvSpPr>
          <p:spPr>
            <a:xfrm>
              <a:off x="3676844" y="6249442"/>
              <a:ext cx="4857556" cy="180218"/>
            </a:xfrm>
            <a:prstGeom prst="parallelogram">
              <a:avLst>
                <a:gd name="adj" fmla="val 42747"/>
              </a:avLst>
            </a:prstGeom>
            <a:solidFill>
              <a:schemeClr val="bg1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3718560" y="6224606"/>
              <a:ext cx="4796644" cy="178795"/>
            </a:xfrm>
            <a:prstGeom prst="parallelogram">
              <a:avLst>
                <a:gd name="adj" fmla="val 42747"/>
              </a:avLst>
            </a:prstGeom>
            <a:solidFill>
              <a:srgbClr val="EDA32C"/>
            </a:solidFill>
            <a:ln w="190500" cap="rnd">
              <a:solidFill>
                <a:srgbClr val="EDA32C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/>
        </p:nvSpPr>
        <p:spPr>
          <a:xfrm>
            <a:off x="0" y="1"/>
            <a:ext cx="12192000" cy="520699"/>
          </a:xfrm>
          <a:prstGeom prst="rect">
            <a:avLst/>
          </a:prstGeom>
          <a:solidFill>
            <a:srgbClr val="4149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802277" y="6165017"/>
            <a:ext cx="2587077" cy="305406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基于深度学习的图像描述</a:t>
            </a:r>
            <a:endParaRPr lang="zh-CN" altLang="en-US" sz="12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4" name="矩形: 圆角 73"/>
          <p:cNvSpPr/>
          <p:nvPr/>
        </p:nvSpPr>
        <p:spPr>
          <a:xfrm>
            <a:off x="3510986" y="2139645"/>
            <a:ext cx="5170028" cy="2503476"/>
          </a:xfrm>
          <a:prstGeom prst="roundRect">
            <a:avLst>
              <a:gd name="adj" fmla="val 4546"/>
            </a:avLst>
          </a:prstGeom>
          <a:noFill/>
          <a:ln w="1587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4006850" y="3099435"/>
            <a:ext cx="4057015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经费使用情况</a:t>
            </a:r>
            <a:endParaRPr lang="zh-CN" altLang="en-US" sz="3200" spc="6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9" name="矩形: 圆角 78"/>
          <p:cNvSpPr/>
          <p:nvPr/>
        </p:nvSpPr>
        <p:spPr>
          <a:xfrm>
            <a:off x="5191058" y="1941847"/>
            <a:ext cx="1687756" cy="38329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587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spc="3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Part 04</a:t>
            </a:r>
            <a:endParaRPr lang="zh-CN" altLang="en-US" sz="2000" spc="3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337301"/>
            <a:ext cx="12192000" cy="520699"/>
          </a:xfrm>
          <a:prstGeom prst="rect">
            <a:avLst/>
          </a:prstGeom>
          <a:solidFill>
            <a:srgbClr val="41495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25" name="组合 24"/>
          <p:cNvGrpSpPr/>
          <p:nvPr/>
        </p:nvGrpSpPr>
        <p:grpSpPr>
          <a:xfrm>
            <a:off x="4408902" y="6255915"/>
            <a:ext cx="3374196" cy="142436"/>
            <a:chOff x="3676844" y="6224606"/>
            <a:chExt cx="4857556" cy="205054"/>
          </a:xfrm>
        </p:grpSpPr>
        <p:sp>
          <p:nvSpPr>
            <p:cNvPr id="5" name="平行四边形 4"/>
            <p:cNvSpPr/>
            <p:nvPr/>
          </p:nvSpPr>
          <p:spPr>
            <a:xfrm>
              <a:off x="3676844" y="6249442"/>
              <a:ext cx="4857556" cy="180218"/>
            </a:xfrm>
            <a:prstGeom prst="parallelogram">
              <a:avLst>
                <a:gd name="adj" fmla="val 42747"/>
              </a:avLst>
            </a:prstGeom>
            <a:solidFill>
              <a:schemeClr val="bg1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3718560" y="6224606"/>
              <a:ext cx="4796644" cy="178795"/>
            </a:xfrm>
            <a:prstGeom prst="parallelogram">
              <a:avLst>
                <a:gd name="adj" fmla="val 42747"/>
              </a:avLst>
            </a:prstGeom>
            <a:solidFill>
              <a:srgbClr val="EDA32C"/>
            </a:solidFill>
            <a:ln w="190500" cap="rnd">
              <a:solidFill>
                <a:srgbClr val="EDA32C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/>
        </p:nvSpPr>
        <p:spPr>
          <a:xfrm>
            <a:off x="0" y="1"/>
            <a:ext cx="12192000" cy="520699"/>
          </a:xfrm>
          <a:prstGeom prst="rect">
            <a:avLst/>
          </a:prstGeom>
          <a:solidFill>
            <a:srgbClr val="4149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802277" y="6165017"/>
            <a:ext cx="2587077" cy="305406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基于深度学习的图像描述</a:t>
            </a:r>
            <a:endParaRPr lang="zh-CN" altLang="en-US" sz="12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4008120" y="1029335"/>
            <a:ext cx="4057015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algn="ctr"/>
            <a:endParaRPr lang="zh-CN" altLang="en-US" sz="3200" spc="6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1770380" y="1934210"/>
          <a:ext cx="8532495" cy="190500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3636645"/>
                <a:gridCol w="2051685"/>
                <a:gridCol w="284416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支出内容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金额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备注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《深度学习》</a:t>
                      </a:r>
                      <a:r>
                        <a:rPr lang="en-US" altLang="zh-CN"/>
                        <a:t>*4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288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2019-05-31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《深度学习入门之pytorch》*4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56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2019-05-31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《Python从入门到精通》*4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170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2019-07-05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总计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514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5327015" y="4584700"/>
            <a:ext cx="1418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//</a:t>
            </a:r>
            <a:r>
              <a:rPr lang="zh-CN" altLang="en-US"/>
              <a:t>自费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337301"/>
            <a:ext cx="12192000" cy="520699"/>
          </a:xfrm>
          <a:prstGeom prst="rect">
            <a:avLst/>
          </a:prstGeom>
          <a:solidFill>
            <a:srgbClr val="41495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25" name="组合 24"/>
          <p:cNvGrpSpPr/>
          <p:nvPr/>
        </p:nvGrpSpPr>
        <p:grpSpPr>
          <a:xfrm>
            <a:off x="4408902" y="6255915"/>
            <a:ext cx="3374196" cy="142436"/>
            <a:chOff x="3676844" y="6224606"/>
            <a:chExt cx="4857556" cy="205054"/>
          </a:xfrm>
        </p:grpSpPr>
        <p:sp>
          <p:nvSpPr>
            <p:cNvPr id="5" name="平行四边形 4"/>
            <p:cNvSpPr/>
            <p:nvPr/>
          </p:nvSpPr>
          <p:spPr>
            <a:xfrm>
              <a:off x="3676844" y="6249442"/>
              <a:ext cx="4857556" cy="180218"/>
            </a:xfrm>
            <a:prstGeom prst="parallelogram">
              <a:avLst>
                <a:gd name="adj" fmla="val 42747"/>
              </a:avLst>
            </a:prstGeom>
            <a:solidFill>
              <a:schemeClr val="bg1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3718560" y="6224606"/>
              <a:ext cx="4796644" cy="178795"/>
            </a:xfrm>
            <a:prstGeom prst="parallelogram">
              <a:avLst>
                <a:gd name="adj" fmla="val 42747"/>
              </a:avLst>
            </a:prstGeom>
            <a:solidFill>
              <a:srgbClr val="EDA32C"/>
            </a:solidFill>
            <a:ln w="190500" cap="rnd">
              <a:solidFill>
                <a:srgbClr val="EDA32C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/>
        </p:nvSpPr>
        <p:spPr>
          <a:xfrm>
            <a:off x="0" y="1"/>
            <a:ext cx="12192000" cy="520699"/>
          </a:xfrm>
          <a:prstGeom prst="rect">
            <a:avLst/>
          </a:prstGeom>
          <a:solidFill>
            <a:srgbClr val="4149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802277" y="6165017"/>
            <a:ext cx="2587077" cy="305406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基于深度学习的图像描述</a:t>
            </a:r>
            <a:endParaRPr lang="zh-CN" altLang="en-US" sz="12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4" name="矩形: 圆角 73"/>
          <p:cNvSpPr/>
          <p:nvPr/>
        </p:nvSpPr>
        <p:spPr>
          <a:xfrm>
            <a:off x="3510986" y="2139645"/>
            <a:ext cx="5170028" cy="2503476"/>
          </a:xfrm>
          <a:prstGeom prst="roundRect">
            <a:avLst>
              <a:gd name="adj" fmla="val 4546"/>
            </a:avLst>
          </a:prstGeom>
          <a:noFill/>
          <a:ln w="1587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79" name="矩形: 圆角 78"/>
          <p:cNvSpPr/>
          <p:nvPr/>
        </p:nvSpPr>
        <p:spPr>
          <a:xfrm>
            <a:off x="5191058" y="1941847"/>
            <a:ext cx="1687756" cy="38329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587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spc="3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Part 05</a:t>
            </a:r>
            <a:endParaRPr lang="zh-CN" altLang="en-US" sz="2000" spc="3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46015" y="3068955"/>
            <a:ext cx="23164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sz="3600" spc="6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研究感言</a:t>
            </a:r>
            <a:endParaRPr lang="en-US" altLang="zh-CN" sz="3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337301"/>
            <a:ext cx="12192000" cy="520699"/>
          </a:xfrm>
          <a:prstGeom prst="rect">
            <a:avLst/>
          </a:prstGeom>
          <a:solidFill>
            <a:srgbClr val="41495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25" name="组合 24"/>
          <p:cNvGrpSpPr/>
          <p:nvPr/>
        </p:nvGrpSpPr>
        <p:grpSpPr>
          <a:xfrm>
            <a:off x="4408902" y="6255915"/>
            <a:ext cx="3374196" cy="142436"/>
            <a:chOff x="3676844" y="6224606"/>
            <a:chExt cx="4857556" cy="205054"/>
          </a:xfrm>
        </p:grpSpPr>
        <p:sp>
          <p:nvSpPr>
            <p:cNvPr id="5" name="平行四边形 4"/>
            <p:cNvSpPr/>
            <p:nvPr/>
          </p:nvSpPr>
          <p:spPr>
            <a:xfrm>
              <a:off x="3676844" y="6249442"/>
              <a:ext cx="4857556" cy="180218"/>
            </a:xfrm>
            <a:prstGeom prst="parallelogram">
              <a:avLst>
                <a:gd name="adj" fmla="val 42747"/>
              </a:avLst>
            </a:prstGeom>
            <a:solidFill>
              <a:schemeClr val="bg1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3718560" y="6224606"/>
              <a:ext cx="4796644" cy="178795"/>
            </a:xfrm>
            <a:prstGeom prst="parallelogram">
              <a:avLst>
                <a:gd name="adj" fmla="val 42747"/>
              </a:avLst>
            </a:prstGeom>
            <a:solidFill>
              <a:srgbClr val="EDA32C"/>
            </a:solidFill>
            <a:ln w="190500" cap="rnd">
              <a:solidFill>
                <a:srgbClr val="EDA32C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/>
        </p:nvSpPr>
        <p:spPr>
          <a:xfrm>
            <a:off x="0" y="1"/>
            <a:ext cx="12192000" cy="520699"/>
          </a:xfrm>
          <a:prstGeom prst="rect">
            <a:avLst/>
          </a:prstGeom>
          <a:solidFill>
            <a:srgbClr val="4149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802277" y="6165017"/>
            <a:ext cx="2587077" cy="305406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基于深度学习的图像描述</a:t>
            </a:r>
            <a:endParaRPr lang="zh-CN" altLang="en-US" sz="12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4008120" y="1029335"/>
            <a:ext cx="4057015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algn="ctr"/>
            <a:endParaRPr lang="zh-CN" altLang="en-US" sz="3200" spc="6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76020" y="1689100"/>
            <a:ext cx="1021461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小组算是完成了预期目标，并且有点成果。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在这个过程中小组成员付出了许多，也收获了许多，比如接触了深度学习相关知识以及体会了团委项目的整个过程，小组从开始的对项目不知所措到现在总算有点</a:t>
            </a:r>
            <a:r>
              <a:rPr lang="zh-CN" altLang="en-US"/>
              <a:t>经验</a:t>
            </a:r>
            <a:r>
              <a:rPr lang="en-US" altLang="zh-CN"/>
              <a:t>。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十分感谢学校</a:t>
            </a:r>
            <a:r>
              <a:rPr lang="zh-CN" altLang="en-US"/>
              <a:t>和</a:t>
            </a:r>
            <a:r>
              <a:rPr lang="en-US" altLang="zh-CN"/>
              <a:t>学院提供的平台以及资源，感谢</a:t>
            </a:r>
            <a:r>
              <a:rPr lang="zh-CN" altLang="en-US"/>
              <a:t>梁军</a:t>
            </a:r>
            <a:r>
              <a:rPr lang="en-US" altLang="zh-CN"/>
              <a:t>老师</a:t>
            </a:r>
            <a:r>
              <a:rPr lang="zh-CN" altLang="en-US"/>
              <a:t>对项目的</a:t>
            </a:r>
            <a:r>
              <a:rPr lang="en-US" altLang="zh-CN"/>
              <a:t>珍贵建议与</a:t>
            </a:r>
            <a:r>
              <a:rPr lang="zh-CN" altLang="en-US"/>
              <a:t>多次的</a:t>
            </a:r>
            <a:r>
              <a:rPr lang="en-US" altLang="zh-CN"/>
              <a:t>教导</a:t>
            </a:r>
            <a:r>
              <a:rPr lang="zh-CN" altLang="en-US"/>
              <a:t>，我们</a:t>
            </a:r>
            <a:r>
              <a:rPr lang="en-US" altLang="zh-CN"/>
              <a:t>定会铭记在心，继续前行！</a:t>
            </a:r>
            <a:endParaRPr lang="en-US" altLang="zh-C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337301"/>
            <a:ext cx="12192000" cy="520699"/>
          </a:xfrm>
          <a:prstGeom prst="rect">
            <a:avLst/>
          </a:prstGeom>
          <a:solidFill>
            <a:srgbClr val="41495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25" name="组合 24"/>
          <p:cNvGrpSpPr/>
          <p:nvPr/>
        </p:nvGrpSpPr>
        <p:grpSpPr>
          <a:xfrm>
            <a:off x="4408902" y="6255915"/>
            <a:ext cx="3374196" cy="142436"/>
            <a:chOff x="3676844" y="6224606"/>
            <a:chExt cx="4857556" cy="205054"/>
          </a:xfrm>
        </p:grpSpPr>
        <p:sp>
          <p:nvSpPr>
            <p:cNvPr id="5" name="平行四边形 4"/>
            <p:cNvSpPr/>
            <p:nvPr/>
          </p:nvSpPr>
          <p:spPr>
            <a:xfrm>
              <a:off x="3676844" y="6249442"/>
              <a:ext cx="4857556" cy="180218"/>
            </a:xfrm>
            <a:prstGeom prst="parallelogram">
              <a:avLst>
                <a:gd name="adj" fmla="val 42747"/>
              </a:avLst>
            </a:prstGeom>
            <a:solidFill>
              <a:schemeClr val="bg1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3718560" y="6224606"/>
              <a:ext cx="4796644" cy="178795"/>
            </a:xfrm>
            <a:prstGeom prst="parallelogram">
              <a:avLst>
                <a:gd name="adj" fmla="val 42747"/>
              </a:avLst>
            </a:prstGeom>
            <a:solidFill>
              <a:srgbClr val="EDA32C"/>
            </a:solidFill>
            <a:ln w="190500" cap="rnd">
              <a:solidFill>
                <a:srgbClr val="EDA32C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/>
        </p:nvSpPr>
        <p:spPr>
          <a:xfrm>
            <a:off x="0" y="1"/>
            <a:ext cx="12192000" cy="520699"/>
          </a:xfrm>
          <a:prstGeom prst="rect">
            <a:avLst/>
          </a:prstGeom>
          <a:solidFill>
            <a:srgbClr val="4149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802277" y="6165017"/>
            <a:ext cx="2587077" cy="305406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基于深度学习的图像描述</a:t>
            </a:r>
            <a:endParaRPr lang="zh-CN" altLang="en-US" sz="12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4" name="矩形: 圆角 73"/>
          <p:cNvSpPr/>
          <p:nvPr/>
        </p:nvSpPr>
        <p:spPr>
          <a:xfrm>
            <a:off x="3510986" y="2139645"/>
            <a:ext cx="5170028" cy="2503476"/>
          </a:xfrm>
          <a:prstGeom prst="roundRect">
            <a:avLst>
              <a:gd name="adj" fmla="val 4546"/>
            </a:avLst>
          </a:prstGeom>
          <a:noFill/>
          <a:ln w="1587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4006850" y="3099435"/>
            <a:ext cx="4057015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项目成果展示</a:t>
            </a:r>
            <a:endParaRPr lang="zh-CN" altLang="en-US" sz="3200" spc="6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9" name="矩形: 圆角 78"/>
          <p:cNvSpPr/>
          <p:nvPr/>
        </p:nvSpPr>
        <p:spPr>
          <a:xfrm>
            <a:off x="5191058" y="1941847"/>
            <a:ext cx="1687756" cy="38329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587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spc="3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Part 06</a:t>
            </a:r>
            <a:endParaRPr lang="zh-CN" altLang="en-US" sz="2000" spc="3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337301"/>
            <a:ext cx="12192000" cy="520699"/>
          </a:xfrm>
          <a:prstGeom prst="rect">
            <a:avLst/>
          </a:prstGeom>
          <a:solidFill>
            <a:srgbClr val="41495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25" name="组合 24"/>
          <p:cNvGrpSpPr/>
          <p:nvPr/>
        </p:nvGrpSpPr>
        <p:grpSpPr>
          <a:xfrm>
            <a:off x="4408902" y="6255915"/>
            <a:ext cx="3374196" cy="142436"/>
            <a:chOff x="3676844" y="6224606"/>
            <a:chExt cx="4857556" cy="205054"/>
          </a:xfrm>
        </p:grpSpPr>
        <p:sp>
          <p:nvSpPr>
            <p:cNvPr id="5" name="平行四边形 4"/>
            <p:cNvSpPr/>
            <p:nvPr/>
          </p:nvSpPr>
          <p:spPr>
            <a:xfrm>
              <a:off x="3676844" y="6249442"/>
              <a:ext cx="4857556" cy="180218"/>
            </a:xfrm>
            <a:prstGeom prst="parallelogram">
              <a:avLst>
                <a:gd name="adj" fmla="val 42747"/>
              </a:avLst>
            </a:prstGeom>
            <a:solidFill>
              <a:schemeClr val="bg1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3718560" y="6224606"/>
              <a:ext cx="4796644" cy="178795"/>
            </a:xfrm>
            <a:prstGeom prst="parallelogram">
              <a:avLst>
                <a:gd name="adj" fmla="val 42747"/>
              </a:avLst>
            </a:prstGeom>
            <a:solidFill>
              <a:srgbClr val="EDA32C"/>
            </a:solidFill>
            <a:ln w="190500" cap="rnd">
              <a:solidFill>
                <a:srgbClr val="EDA32C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/>
        </p:nvSpPr>
        <p:spPr>
          <a:xfrm>
            <a:off x="0" y="1"/>
            <a:ext cx="12192000" cy="520699"/>
          </a:xfrm>
          <a:prstGeom prst="rect">
            <a:avLst/>
          </a:prstGeom>
          <a:solidFill>
            <a:srgbClr val="4149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802277" y="6165017"/>
            <a:ext cx="2587077" cy="305406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基于深度学习的图像描述</a:t>
            </a:r>
            <a:endParaRPr lang="zh-CN" altLang="en-US" sz="12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4008120" y="1029335"/>
            <a:ext cx="4057015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algn="ctr"/>
            <a:endParaRPr lang="zh-CN" altLang="en-US" sz="3200" spc="6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43780" y="2569210"/>
            <a:ext cx="25038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hlinkClick r:id="rId1" action="ppaction://hlinkfile"/>
              </a:rPr>
              <a:t>成果演示</a:t>
            </a:r>
            <a:endParaRPr lang="zh-CN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chemeClr val="accent5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337301"/>
            <a:ext cx="12192000" cy="520699"/>
          </a:xfrm>
          <a:prstGeom prst="rect">
            <a:avLst/>
          </a:prstGeom>
          <a:solidFill>
            <a:srgbClr val="41495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25" name="组合 24"/>
          <p:cNvGrpSpPr/>
          <p:nvPr/>
        </p:nvGrpSpPr>
        <p:grpSpPr>
          <a:xfrm>
            <a:off x="4408902" y="6255915"/>
            <a:ext cx="3374196" cy="142436"/>
            <a:chOff x="3676844" y="6224606"/>
            <a:chExt cx="4857556" cy="205054"/>
          </a:xfrm>
        </p:grpSpPr>
        <p:sp>
          <p:nvSpPr>
            <p:cNvPr id="5" name="平行四边形 4"/>
            <p:cNvSpPr/>
            <p:nvPr/>
          </p:nvSpPr>
          <p:spPr>
            <a:xfrm>
              <a:off x="3676844" y="6249442"/>
              <a:ext cx="4857556" cy="180218"/>
            </a:xfrm>
            <a:prstGeom prst="parallelogram">
              <a:avLst>
                <a:gd name="adj" fmla="val 42747"/>
              </a:avLst>
            </a:prstGeom>
            <a:solidFill>
              <a:schemeClr val="bg1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3718560" y="6224606"/>
              <a:ext cx="4796644" cy="178795"/>
            </a:xfrm>
            <a:prstGeom prst="parallelogram">
              <a:avLst>
                <a:gd name="adj" fmla="val 42747"/>
              </a:avLst>
            </a:prstGeom>
            <a:solidFill>
              <a:srgbClr val="EDA32C"/>
            </a:solidFill>
            <a:ln w="190500" cap="rnd">
              <a:solidFill>
                <a:srgbClr val="EDA32C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/>
        </p:nvSpPr>
        <p:spPr>
          <a:xfrm>
            <a:off x="0" y="1"/>
            <a:ext cx="12192000" cy="520699"/>
          </a:xfrm>
          <a:prstGeom prst="rect">
            <a:avLst/>
          </a:prstGeom>
          <a:solidFill>
            <a:srgbClr val="4149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802277" y="6165017"/>
            <a:ext cx="2587077" cy="305406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基于深度学习的图像描述</a:t>
            </a:r>
            <a:endParaRPr lang="zh-CN" altLang="en-US" sz="12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4" name="矩形: 圆角 73"/>
          <p:cNvSpPr/>
          <p:nvPr/>
        </p:nvSpPr>
        <p:spPr>
          <a:xfrm>
            <a:off x="3510986" y="2139645"/>
            <a:ext cx="5170028" cy="2503476"/>
          </a:xfrm>
          <a:prstGeom prst="roundRect">
            <a:avLst>
              <a:gd name="adj" fmla="val 4546"/>
            </a:avLst>
          </a:prstGeom>
          <a:noFill/>
          <a:ln w="1587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4006850" y="3099435"/>
            <a:ext cx="4057015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研究方案及时间线</a:t>
            </a:r>
            <a:endParaRPr lang="zh-CN" altLang="en-US" sz="3200" spc="6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9" name="矩形: 圆角 78"/>
          <p:cNvSpPr/>
          <p:nvPr/>
        </p:nvSpPr>
        <p:spPr>
          <a:xfrm>
            <a:off x="5191058" y="1941847"/>
            <a:ext cx="1687756" cy="38329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587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spc="3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Part 01</a:t>
            </a:r>
            <a:endParaRPr lang="zh-CN" altLang="en-US" sz="2000" spc="3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337301"/>
            <a:ext cx="12192000" cy="520699"/>
          </a:xfrm>
          <a:prstGeom prst="rect">
            <a:avLst/>
          </a:prstGeom>
          <a:solidFill>
            <a:srgbClr val="41495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25" name="组合 24"/>
          <p:cNvGrpSpPr/>
          <p:nvPr/>
        </p:nvGrpSpPr>
        <p:grpSpPr>
          <a:xfrm>
            <a:off x="4408902" y="6255915"/>
            <a:ext cx="3374196" cy="142436"/>
            <a:chOff x="3676844" y="6224606"/>
            <a:chExt cx="4857556" cy="205054"/>
          </a:xfrm>
        </p:grpSpPr>
        <p:sp>
          <p:nvSpPr>
            <p:cNvPr id="5" name="平行四边形 4"/>
            <p:cNvSpPr/>
            <p:nvPr/>
          </p:nvSpPr>
          <p:spPr>
            <a:xfrm>
              <a:off x="3676844" y="6249442"/>
              <a:ext cx="4857556" cy="180218"/>
            </a:xfrm>
            <a:prstGeom prst="parallelogram">
              <a:avLst>
                <a:gd name="adj" fmla="val 42747"/>
              </a:avLst>
            </a:prstGeom>
            <a:solidFill>
              <a:schemeClr val="bg1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3718560" y="6224606"/>
              <a:ext cx="4796644" cy="178795"/>
            </a:xfrm>
            <a:prstGeom prst="parallelogram">
              <a:avLst>
                <a:gd name="adj" fmla="val 42747"/>
              </a:avLst>
            </a:prstGeom>
            <a:solidFill>
              <a:srgbClr val="EDA32C"/>
            </a:solidFill>
            <a:ln w="190500" cap="rnd">
              <a:solidFill>
                <a:srgbClr val="EDA32C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/>
        </p:nvSpPr>
        <p:spPr>
          <a:xfrm>
            <a:off x="0" y="1"/>
            <a:ext cx="12192000" cy="520699"/>
          </a:xfrm>
          <a:prstGeom prst="rect">
            <a:avLst/>
          </a:prstGeom>
          <a:solidFill>
            <a:srgbClr val="4149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2606040" y="2436487"/>
            <a:ext cx="69799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6000" spc="3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谢谢观看</a:t>
            </a:r>
            <a:endParaRPr lang="zh-CN" altLang="en-US" sz="6000" spc="3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802277" y="6165017"/>
            <a:ext cx="2587077" cy="305406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基于深度学习的图像描述</a:t>
            </a:r>
            <a:endParaRPr lang="zh-CN" altLang="en-US" sz="12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: 圆角 42"/>
          <p:cNvSpPr/>
          <p:nvPr/>
        </p:nvSpPr>
        <p:spPr>
          <a:xfrm rot="2700000" flipH="1">
            <a:off x="-362154" y="502441"/>
            <a:ext cx="724306" cy="72477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629285" y="572770"/>
            <a:ext cx="38093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2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研究方案及时间线</a:t>
            </a:r>
            <a:endParaRPr lang="zh-CN" altLang="en-US" sz="32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9" name="Freeform 21"/>
          <p:cNvSpPr/>
          <p:nvPr/>
        </p:nvSpPr>
        <p:spPr bwMode="auto">
          <a:xfrm>
            <a:off x="2514" y="2784459"/>
            <a:ext cx="9794527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15875" cap="flat">
            <a:solidFill>
              <a:schemeClr val="accent1"/>
            </a:solidFill>
            <a:prstDash val="dash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Oval 19"/>
          <p:cNvSpPr>
            <a:spLocks noChangeArrowheads="1"/>
          </p:cNvSpPr>
          <p:nvPr/>
        </p:nvSpPr>
        <p:spPr bwMode="auto">
          <a:xfrm>
            <a:off x="2042795" y="4087495"/>
            <a:ext cx="1369695" cy="14243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FontAwesome" pitchFamily="2" charset="0"/>
            </a:endParaRPr>
          </a:p>
        </p:txBody>
      </p:sp>
      <p:sp>
        <p:nvSpPr>
          <p:cNvPr id="11" name="Oval 19"/>
          <p:cNvSpPr>
            <a:spLocks noChangeArrowheads="1"/>
          </p:cNvSpPr>
          <p:nvPr/>
        </p:nvSpPr>
        <p:spPr bwMode="auto">
          <a:xfrm>
            <a:off x="4695190" y="3725545"/>
            <a:ext cx="1410970" cy="13862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FontAwesome" pitchFamily="2" charset="0"/>
            </a:endParaRPr>
          </a:p>
        </p:txBody>
      </p:sp>
      <p:sp>
        <p:nvSpPr>
          <p:cNvPr id="14" name="Freeform 22"/>
          <p:cNvSpPr/>
          <p:nvPr/>
        </p:nvSpPr>
        <p:spPr bwMode="auto">
          <a:xfrm>
            <a:off x="9865418" y="2704673"/>
            <a:ext cx="406459" cy="354931"/>
          </a:xfrm>
          <a:custGeom>
            <a:avLst/>
            <a:gdLst>
              <a:gd name="T0" fmla="*/ 71 w 71"/>
              <a:gd name="T1" fmla="*/ 3 h 62"/>
              <a:gd name="T2" fmla="*/ 0 w 71"/>
              <a:gd name="T3" fmla="*/ 62 h 62"/>
              <a:gd name="T4" fmla="*/ 14 w 71"/>
              <a:gd name="T5" fmla="*/ 0 h 62"/>
              <a:gd name="T6" fmla="*/ 71 w 71"/>
              <a:gd name="T7" fmla="*/ 3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1" h="62">
                <a:moveTo>
                  <a:pt x="71" y="3"/>
                </a:moveTo>
                <a:lnTo>
                  <a:pt x="0" y="62"/>
                </a:lnTo>
                <a:lnTo>
                  <a:pt x="14" y="0"/>
                </a:lnTo>
                <a:lnTo>
                  <a:pt x="71" y="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Freeform 23"/>
          <p:cNvSpPr/>
          <p:nvPr/>
        </p:nvSpPr>
        <p:spPr bwMode="auto">
          <a:xfrm>
            <a:off x="9796869" y="2202286"/>
            <a:ext cx="1316691" cy="681241"/>
          </a:xfrm>
          <a:custGeom>
            <a:avLst/>
            <a:gdLst>
              <a:gd name="T0" fmla="*/ 230 w 230"/>
              <a:gd name="T1" fmla="*/ 0 h 119"/>
              <a:gd name="T2" fmla="*/ 0 w 230"/>
              <a:gd name="T3" fmla="*/ 26 h 119"/>
              <a:gd name="T4" fmla="*/ 140 w 230"/>
              <a:gd name="T5" fmla="*/ 119 h 119"/>
              <a:gd name="T6" fmla="*/ 230 w 230"/>
              <a:gd name="T7" fmla="*/ 0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0" h="119">
                <a:moveTo>
                  <a:pt x="230" y="0"/>
                </a:moveTo>
                <a:lnTo>
                  <a:pt x="0" y="26"/>
                </a:lnTo>
                <a:lnTo>
                  <a:pt x="140" y="119"/>
                </a:lnTo>
                <a:lnTo>
                  <a:pt x="23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Freeform 24"/>
          <p:cNvSpPr/>
          <p:nvPr/>
        </p:nvSpPr>
        <p:spPr bwMode="auto">
          <a:xfrm>
            <a:off x="9796721" y="2315394"/>
            <a:ext cx="933135" cy="744210"/>
          </a:xfrm>
          <a:custGeom>
            <a:avLst/>
            <a:gdLst>
              <a:gd name="T0" fmla="*/ 163 w 163"/>
              <a:gd name="T1" fmla="*/ 0 h 130"/>
              <a:gd name="T2" fmla="*/ 0 w 163"/>
              <a:gd name="T3" fmla="*/ 52 h 130"/>
              <a:gd name="T4" fmla="*/ 12 w 163"/>
              <a:gd name="T5" fmla="*/ 130 h 130"/>
              <a:gd name="T6" fmla="*/ 26 w 163"/>
              <a:gd name="T7" fmla="*/ 68 h 130"/>
              <a:gd name="T8" fmla="*/ 163 w 163"/>
              <a:gd name="T9" fmla="*/ 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" h="130">
                <a:moveTo>
                  <a:pt x="163" y="0"/>
                </a:moveTo>
                <a:lnTo>
                  <a:pt x="0" y="52"/>
                </a:lnTo>
                <a:lnTo>
                  <a:pt x="12" y="130"/>
                </a:lnTo>
                <a:lnTo>
                  <a:pt x="26" y="68"/>
                </a:lnTo>
                <a:lnTo>
                  <a:pt x="16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939977" y="5112049"/>
            <a:ext cx="606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text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569720" y="3274695"/>
            <a:ext cx="23158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zh-CN" sz="16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学习</a:t>
            </a:r>
            <a:r>
              <a:rPr lang="en-US" altLang="zh-CN" sz="16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python</a:t>
            </a:r>
            <a:r>
              <a:rPr lang="zh-CN" altLang="en-US" sz="16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、</a:t>
            </a:r>
            <a:r>
              <a:rPr lang="en-US" altLang="zh-CN" sz="16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pytorch</a:t>
            </a:r>
            <a:r>
              <a:rPr lang="zh-CN" altLang="en-US" sz="16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、神经网络基础知识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95195" y="4503420"/>
            <a:ext cx="10648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2019</a:t>
            </a:r>
            <a:r>
              <a:rPr lang="zh-CN" altLang="en-US" sz="2000" dirty="0">
                <a:solidFill>
                  <a:schemeClr val="bg1"/>
                </a:solidFill>
              </a:rPr>
              <a:t>年</a:t>
            </a:r>
            <a:r>
              <a:rPr lang="en-US" altLang="zh-CN" sz="2000" dirty="0">
                <a:solidFill>
                  <a:schemeClr val="bg1"/>
                </a:solidFill>
              </a:rPr>
              <a:t>7-9</a:t>
            </a:r>
            <a:r>
              <a:rPr lang="zh-CN" altLang="en-US" sz="2000" dirty="0">
                <a:solidFill>
                  <a:schemeClr val="bg1"/>
                </a:solidFill>
              </a:rPr>
              <a:t>月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67910" y="4065270"/>
            <a:ext cx="11125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2019</a:t>
            </a:r>
            <a:r>
              <a:rPr lang="zh-CN" altLang="en-US" sz="2000" dirty="0">
                <a:solidFill>
                  <a:schemeClr val="bg1"/>
                </a:solidFill>
              </a:rPr>
              <a:t>年</a:t>
            </a:r>
            <a:r>
              <a:rPr lang="en-US" altLang="zh-CN" sz="2000" dirty="0">
                <a:solidFill>
                  <a:schemeClr val="bg1"/>
                </a:solidFill>
              </a:rPr>
              <a:t>10</a:t>
            </a:r>
            <a:r>
              <a:rPr lang="en-US" altLang="zh-CN" sz="2000" dirty="0">
                <a:solidFill>
                  <a:schemeClr val="bg1"/>
                </a:solidFill>
              </a:rPr>
              <a:t>-12</a:t>
            </a:r>
            <a:r>
              <a:rPr lang="zh-CN" altLang="en-US" sz="2000" dirty="0">
                <a:solidFill>
                  <a:schemeClr val="bg1"/>
                </a:solidFill>
              </a:rPr>
              <a:t>月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95190" y="5407660"/>
            <a:ext cx="23158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25000"/>
              </a:lnSpc>
            </a:pPr>
            <a:r>
              <a:rPr lang="zh-CN" sz="16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初步搭建神经网络，并进行训练</a:t>
            </a:r>
            <a:endParaRPr 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Oval 19"/>
          <p:cNvSpPr>
            <a:spLocks noChangeArrowheads="1"/>
          </p:cNvSpPr>
          <p:nvPr/>
        </p:nvSpPr>
        <p:spPr bwMode="auto">
          <a:xfrm>
            <a:off x="7566025" y="3466465"/>
            <a:ext cx="1369695" cy="14243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p>
            <a:pPr algn="ctr"/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FontAwesome" pitchFamily="2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685405" y="3825240"/>
            <a:ext cx="11309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2020</a:t>
            </a:r>
            <a:r>
              <a:rPr lang="zh-CN" altLang="en-US" sz="2000" dirty="0">
                <a:solidFill>
                  <a:schemeClr val="bg1"/>
                </a:solidFill>
              </a:rPr>
              <a:t>年</a:t>
            </a:r>
            <a:r>
              <a:rPr lang="en-US" altLang="zh-CN" sz="2000" dirty="0">
                <a:solidFill>
                  <a:schemeClr val="bg1"/>
                </a:solidFill>
              </a:rPr>
              <a:t>1</a:t>
            </a:r>
            <a:r>
              <a:rPr lang="zh-CN" altLang="en-US" sz="2000" dirty="0">
                <a:solidFill>
                  <a:schemeClr val="bg1"/>
                </a:solidFill>
              </a:rPr>
              <a:t>月至今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359650" y="2528570"/>
            <a:ext cx="17824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25000"/>
              </a:lnSpc>
            </a:pPr>
            <a:r>
              <a:rPr lang="zh-CN" sz="16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优化网络，减少网络模型大小</a:t>
            </a:r>
            <a:endParaRPr 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337301"/>
            <a:ext cx="12192000" cy="520699"/>
          </a:xfrm>
          <a:prstGeom prst="rect">
            <a:avLst/>
          </a:prstGeom>
          <a:solidFill>
            <a:srgbClr val="41495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25" name="组合 24"/>
          <p:cNvGrpSpPr/>
          <p:nvPr/>
        </p:nvGrpSpPr>
        <p:grpSpPr>
          <a:xfrm>
            <a:off x="4408902" y="6255915"/>
            <a:ext cx="3374196" cy="142436"/>
            <a:chOff x="3676844" y="6224606"/>
            <a:chExt cx="4857556" cy="205054"/>
          </a:xfrm>
        </p:grpSpPr>
        <p:sp>
          <p:nvSpPr>
            <p:cNvPr id="5" name="平行四边形 4"/>
            <p:cNvSpPr/>
            <p:nvPr/>
          </p:nvSpPr>
          <p:spPr>
            <a:xfrm>
              <a:off x="3676844" y="6249442"/>
              <a:ext cx="4857556" cy="180218"/>
            </a:xfrm>
            <a:prstGeom prst="parallelogram">
              <a:avLst>
                <a:gd name="adj" fmla="val 42747"/>
              </a:avLst>
            </a:prstGeom>
            <a:solidFill>
              <a:schemeClr val="bg1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3718560" y="6224606"/>
              <a:ext cx="4796644" cy="178795"/>
            </a:xfrm>
            <a:prstGeom prst="parallelogram">
              <a:avLst>
                <a:gd name="adj" fmla="val 42747"/>
              </a:avLst>
            </a:prstGeom>
            <a:solidFill>
              <a:srgbClr val="EDA32C"/>
            </a:solidFill>
            <a:ln w="190500" cap="rnd">
              <a:solidFill>
                <a:srgbClr val="EDA32C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/>
        </p:nvSpPr>
        <p:spPr>
          <a:xfrm>
            <a:off x="0" y="1"/>
            <a:ext cx="12192000" cy="520699"/>
          </a:xfrm>
          <a:prstGeom prst="rect">
            <a:avLst/>
          </a:prstGeom>
          <a:solidFill>
            <a:srgbClr val="4149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802277" y="6165017"/>
            <a:ext cx="2587077" cy="305406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基于深度学习的图像描述</a:t>
            </a:r>
            <a:endParaRPr lang="zh-CN" altLang="en-US" sz="12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224280" y="832485"/>
            <a:ext cx="6719570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2019</a:t>
            </a:r>
            <a:r>
              <a:rPr lang="zh-CN" altLang="en-US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年</a:t>
            </a:r>
            <a:r>
              <a:rPr lang="en-US" altLang="zh-CN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7-9</a:t>
            </a:r>
            <a:r>
              <a:rPr lang="zh-CN" altLang="zh-CN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月：学习</a:t>
            </a:r>
            <a:r>
              <a:rPr lang="en-US" altLang="zh-CN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python</a:t>
            </a:r>
            <a:r>
              <a:rPr lang="zh-CN" altLang="en-US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、</a:t>
            </a:r>
            <a:r>
              <a:rPr lang="en-US" altLang="zh-CN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pytorch</a:t>
            </a:r>
            <a:r>
              <a:rPr lang="zh-CN" altLang="en-US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、神经网络基础知识</a:t>
            </a:r>
            <a:endParaRPr lang="zh-CN" altLang="en-US" sz="20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Oval 15"/>
          <p:cNvSpPr>
            <a:spLocks noChangeAspect="1" noChangeArrowheads="1"/>
          </p:cNvSpPr>
          <p:nvPr/>
        </p:nvSpPr>
        <p:spPr bwMode="auto">
          <a:xfrm>
            <a:off x="820420" y="902335"/>
            <a:ext cx="259080" cy="259080"/>
          </a:xfrm>
          <a:prstGeom prst="ellipse">
            <a:avLst/>
          </a:prstGeom>
          <a:noFill/>
          <a:ln w="57150" cmpd="sng"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/>
          <a:p>
            <a:endParaRPr lang="id-ID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9115" y="2590800"/>
            <a:ext cx="3434080" cy="330898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820420" y="1526540"/>
            <a:ext cx="9925050" cy="101473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在该阶段的学习中，我们主要学习了</a:t>
            </a:r>
            <a:r>
              <a:rPr lang="en-US" altLang="zh-CN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python</a:t>
            </a:r>
            <a:r>
              <a:rPr lang="zh-CN" altLang="en-US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的运用，了解了</a:t>
            </a:r>
            <a:r>
              <a:rPr lang="en-US" altLang="zh-CN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pytorch</a:t>
            </a:r>
            <a:r>
              <a:rPr lang="zh-CN" altLang="en-US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框架的各种常用</a:t>
            </a:r>
            <a:r>
              <a:rPr lang="en-US" altLang="zh-CN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API</a:t>
            </a:r>
            <a:r>
              <a:rPr lang="zh-CN" altLang="en-US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，并跟着教程尝试搭建了一些简单的神经网络，例如用来处理数字分类的</a:t>
            </a:r>
            <a:r>
              <a:rPr lang="en-US" altLang="zh-CN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mnist</a:t>
            </a:r>
            <a:r>
              <a:rPr lang="zh-CN" altLang="en-US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和</a:t>
            </a:r>
            <a:r>
              <a:rPr lang="en-US" altLang="zh-CN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cifar10</a:t>
            </a:r>
            <a:r>
              <a:rPr lang="zh-CN" altLang="en-US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图像分类</a:t>
            </a:r>
            <a:r>
              <a:rPr lang="en-US" altLang="zh-CN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.</a:t>
            </a:r>
            <a:endParaRPr lang="zh-CN" altLang="en-US" sz="20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9" name="图片 8" descr="Figure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055" y="2533650"/>
            <a:ext cx="3514725" cy="3305175"/>
          </a:xfrm>
          <a:prstGeom prst="rect">
            <a:avLst/>
          </a:prstGeom>
        </p:spPr>
      </p:pic>
      <p:pic>
        <p:nvPicPr>
          <p:cNvPr id="2" name="图片 1" descr="Figure_2"/>
          <p:cNvPicPr>
            <a:picLocks noChangeAspect="1"/>
          </p:cNvPicPr>
          <p:nvPr/>
        </p:nvPicPr>
        <p:blipFill>
          <a:blip r:embed="rId3"/>
          <a:srcRect l="2676" t="11105" r="9294" b="1390"/>
          <a:stretch>
            <a:fillRect/>
          </a:stretch>
        </p:blipFill>
        <p:spPr>
          <a:xfrm>
            <a:off x="8099425" y="2590800"/>
            <a:ext cx="3614420" cy="34912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337301"/>
            <a:ext cx="12192000" cy="520699"/>
          </a:xfrm>
          <a:prstGeom prst="rect">
            <a:avLst/>
          </a:prstGeom>
          <a:solidFill>
            <a:srgbClr val="41495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25" name="组合 24"/>
          <p:cNvGrpSpPr/>
          <p:nvPr/>
        </p:nvGrpSpPr>
        <p:grpSpPr>
          <a:xfrm>
            <a:off x="4408902" y="6255915"/>
            <a:ext cx="3374196" cy="142436"/>
            <a:chOff x="3676844" y="6224606"/>
            <a:chExt cx="4857556" cy="205054"/>
          </a:xfrm>
        </p:grpSpPr>
        <p:sp>
          <p:nvSpPr>
            <p:cNvPr id="5" name="平行四边形 4"/>
            <p:cNvSpPr/>
            <p:nvPr/>
          </p:nvSpPr>
          <p:spPr>
            <a:xfrm>
              <a:off x="3676844" y="6249442"/>
              <a:ext cx="4857556" cy="180218"/>
            </a:xfrm>
            <a:prstGeom prst="parallelogram">
              <a:avLst>
                <a:gd name="adj" fmla="val 42747"/>
              </a:avLst>
            </a:prstGeom>
            <a:solidFill>
              <a:schemeClr val="bg1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3718560" y="6224606"/>
              <a:ext cx="4796644" cy="178795"/>
            </a:xfrm>
            <a:prstGeom prst="parallelogram">
              <a:avLst>
                <a:gd name="adj" fmla="val 42747"/>
              </a:avLst>
            </a:prstGeom>
            <a:solidFill>
              <a:srgbClr val="EDA32C"/>
            </a:solidFill>
            <a:ln w="190500" cap="rnd">
              <a:solidFill>
                <a:srgbClr val="EDA32C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/>
        </p:nvSpPr>
        <p:spPr>
          <a:xfrm>
            <a:off x="0" y="1"/>
            <a:ext cx="12192000" cy="520699"/>
          </a:xfrm>
          <a:prstGeom prst="rect">
            <a:avLst/>
          </a:prstGeom>
          <a:solidFill>
            <a:srgbClr val="4149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802277" y="6165017"/>
            <a:ext cx="2587077" cy="305406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基于深度学习的图像描述</a:t>
            </a:r>
            <a:endParaRPr lang="zh-CN" altLang="en-US" sz="12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2" name="图片 6" descr="9d5701f5f78a942b81713d60472f1d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77545" y="3071495"/>
            <a:ext cx="3375025" cy="2842895"/>
          </a:xfrm>
          <a:prstGeom prst="rect">
            <a:avLst/>
          </a:prstGeom>
        </p:spPr>
      </p:pic>
      <p:pic>
        <p:nvPicPr>
          <p:cNvPr id="3" name="图片 2" descr="5ec721b3ec298361869969571cdfa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540" y="1127760"/>
            <a:ext cx="7027545" cy="44297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78230" y="1461770"/>
            <a:ext cx="248983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学习</a:t>
            </a:r>
            <a:r>
              <a:rPr lang="en-US" altLang="zh-CN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cifar10</a:t>
            </a:r>
            <a:r>
              <a:rPr lang="zh-CN" altLang="en-US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图像分类时的代码及</a:t>
            </a:r>
            <a:r>
              <a:rPr lang="en-US" altLang="zh-CN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loss</a:t>
            </a:r>
            <a:r>
              <a:rPr lang="zh-CN" altLang="en-US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和</a:t>
            </a:r>
            <a:r>
              <a:rPr lang="en-US" altLang="zh-CN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accuracy</a:t>
            </a:r>
            <a:r>
              <a:rPr lang="zh-CN" altLang="en-US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变化</a:t>
            </a:r>
            <a:endParaRPr lang="zh-CN" altLang="en-US" sz="20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337301"/>
            <a:ext cx="12192000" cy="520699"/>
          </a:xfrm>
          <a:prstGeom prst="rect">
            <a:avLst/>
          </a:prstGeom>
          <a:solidFill>
            <a:srgbClr val="41495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25" name="组合 24"/>
          <p:cNvGrpSpPr/>
          <p:nvPr/>
        </p:nvGrpSpPr>
        <p:grpSpPr>
          <a:xfrm>
            <a:off x="4408902" y="6255915"/>
            <a:ext cx="3374196" cy="142436"/>
            <a:chOff x="3676844" y="6224606"/>
            <a:chExt cx="4857556" cy="205054"/>
          </a:xfrm>
        </p:grpSpPr>
        <p:sp>
          <p:nvSpPr>
            <p:cNvPr id="5" name="平行四边形 4"/>
            <p:cNvSpPr/>
            <p:nvPr/>
          </p:nvSpPr>
          <p:spPr>
            <a:xfrm>
              <a:off x="3676844" y="6249442"/>
              <a:ext cx="4857556" cy="180218"/>
            </a:xfrm>
            <a:prstGeom prst="parallelogram">
              <a:avLst>
                <a:gd name="adj" fmla="val 42747"/>
              </a:avLst>
            </a:prstGeom>
            <a:solidFill>
              <a:schemeClr val="bg1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3718560" y="6224606"/>
              <a:ext cx="4796644" cy="178795"/>
            </a:xfrm>
            <a:prstGeom prst="parallelogram">
              <a:avLst>
                <a:gd name="adj" fmla="val 42747"/>
              </a:avLst>
            </a:prstGeom>
            <a:solidFill>
              <a:srgbClr val="EDA32C"/>
            </a:solidFill>
            <a:ln w="190500" cap="rnd">
              <a:solidFill>
                <a:srgbClr val="EDA32C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/>
        </p:nvSpPr>
        <p:spPr>
          <a:xfrm>
            <a:off x="0" y="1"/>
            <a:ext cx="12192000" cy="520699"/>
          </a:xfrm>
          <a:prstGeom prst="rect">
            <a:avLst/>
          </a:prstGeom>
          <a:solidFill>
            <a:srgbClr val="4149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802277" y="6165017"/>
            <a:ext cx="2587077" cy="305406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基于深度学习的图像描述</a:t>
            </a:r>
            <a:endParaRPr lang="zh-CN" altLang="en-US" sz="12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224280" y="832485"/>
            <a:ext cx="7419340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2019</a:t>
            </a:r>
            <a:r>
              <a:rPr lang="zh-CN" altLang="en-US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年</a:t>
            </a:r>
            <a:r>
              <a:rPr lang="en-US" altLang="zh-CN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10-12</a:t>
            </a:r>
            <a:r>
              <a:rPr lang="zh-CN" altLang="zh-CN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月：</a:t>
            </a:r>
            <a:r>
              <a:rPr lang="zh-CN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初步搭建神经网络，并进行训练</a:t>
            </a:r>
            <a:endParaRPr lang="zh-CN" sz="20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Oval 15"/>
          <p:cNvSpPr>
            <a:spLocks noChangeAspect="1" noChangeArrowheads="1"/>
          </p:cNvSpPr>
          <p:nvPr/>
        </p:nvSpPr>
        <p:spPr bwMode="auto">
          <a:xfrm>
            <a:off x="820420" y="902335"/>
            <a:ext cx="259080" cy="259080"/>
          </a:xfrm>
          <a:prstGeom prst="ellipse">
            <a:avLst/>
          </a:prstGeom>
          <a:noFill/>
          <a:ln w="57150" cmpd="sng"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/>
          <a:p>
            <a:endParaRPr lang="id-ID"/>
          </a:p>
        </p:txBody>
      </p:sp>
      <p:sp>
        <p:nvSpPr>
          <p:cNvPr id="12" name="矩形 11"/>
          <p:cNvSpPr/>
          <p:nvPr/>
        </p:nvSpPr>
        <p:spPr>
          <a:xfrm>
            <a:off x="820420" y="1508760"/>
            <a:ext cx="9925685" cy="70675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在该阶段的学习中，我们根据自己项目的需要，并参考结合了其他该领域相关的研究结果，初步搭建出用于图像描述的神经网络</a:t>
            </a:r>
            <a:r>
              <a:rPr lang="en-US" altLang="zh-CN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.</a:t>
            </a:r>
            <a:endParaRPr lang="en-US" altLang="zh-CN" sz="20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0420" y="2493645"/>
            <a:ext cx="3588385" cy="34931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315" y="2493645"/>
            <a:ext cx="3103245" cy="34931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050" y="2493010"/>
            <a:ext cx="3714750" cy="34931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337301"/>
            <a:ext cx="12192000" cy="520699"/>
          </a:xfrm>
          <a:prstGeom prst="rect">
            <a:avLst/>
          </a:prstGeom>
          <a:solidFill>
            <a:srgbClr val="41495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25" name="组合 24"/>
          <p:cNvGrpSpPr/>
          <p:nvPr/>
        </p:nvGrpSpPr>
        <p:grpSpPr>
          <a:xfrm>
            <a:off x="4408902" y="6255915"/>
            <a:ext cx="3374196" cy="142436"/>
            <a:chOff x="3676844" y="6224606"/>
            <a:chExt cx="4857556" cy="205054"/>
          </a:xfrm>
        </p:grpSpPr>
        <p:sp>
          <p:nvSpPr>
            <p:cNvPr id="5" name="平行四边形 4"/>
            <p:cNvSpPr/>
            <p:nvPr/>
          </p:nvSpPr>
          <p:spPr>
            <a:xfrm>
              <a:off x="3676844" y="6249442"/>
              <a:ext cx="4857556" cy="180218"/>
            </a:xfrm>
            <a:prstGeom prst="parallelogram">
              <a:avLst>
                <a:gd name="adj" fmla="val 42747"/>
              </a:avLst>
            </a:prstGeom>
            <a:solidFill>
              <a:schemeClr val="bg1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3718560" y="6224606"/>
              <a:ext cx="4796644" cy="178795"/>
            </a:xfrm>
            <a:prstGeom prst="parallelogram">
              <a:avLst>
                <a:gd name="adj" fmla="val 42747"/>
              </a:avLst>
            </a:prstGeom>
            <a:solidFill>
              <a:srgbClr val="EDA32C"/>
            </a:solidFill>
            <a:ln w="190500" cap="rnd">
              <a:solidFill>
                <a:srgbClr val="EDA32C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/>
        </p:nvSpPr>
        <p:spPr>
          <a:xfrm>
            <a:off x="0" y="1"/>
            <a:ext cx="12192000" cy="520699"/>
          </a:xfrm>
          <a:prstGeom prst="rect">
            <a:avLst/>
          </a:prstGeom>
          <a:solidFill>
            <a:srgbClr val="4149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802277" y="6165017"/>
            <a:ext cx="2587077" cy="305406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基于深度学习的图像描述</a:t>
            </a:r>
            <a:endParaRPr lang="zh-CN" altLang="en-US" sz="12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224280" y="832485"/>
            <a:ext cx="6719570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2020</a:t>
            </a:r>
            <a:r>
              <a:rPr lang="zh-CN" altLang="en-US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年</a:t>
            </a:r>
            <a:r>
              <a:rPr lang="en-US" altLang="zh-CN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1</a:t>
            </a:r>
            <a:r>
              <a:rPr lang="zh-CN" altLang="en-US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月至今</a:t>
            </a:r>
            <a:r>
              <a:rPr lang="zh-CN" altLang="zh-CN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：</a:t>
            </a:r>
            <a:r>
              <a:rPr lang="zh-CN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优化网络模型，缩小网络模型的大小</a:t>
            </a:r>
            <a:endParaRPr lang="zh-CN" altLang="en-US" sz="20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Oval 15"/>
          <p:cNvSpPr>
            <a:spLocks noChangeAspect="1" noChangeArrowheads="1"/>
          </p:cNvSpPr>
          <p:nvPr/>
        </p:nvSpPr>
        <p:spPr bwMode="auto">
          <a:xfrm>
            <a:off x="820420" y="902335"/>
            <a:ext cx="259080" cy="259080"/>
          </a:xfrm>
          <a:prstGeom prst="ellipse">
            <a:avLst/>
          </a:prstGeom>
          <a:noFill/>
          <a:ln w="57150" cmpd="sng"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/>
          <a:p>
            <a:endParaRPr lang="id-ID"/>
          </a:p>
        </p:txBody>
      </p:sp>
      <p:sp>
        <p:nvSpPr>
          <p:cNvPr id="12" name="矩形 11"/>
          <p:cNvSpPr/>
          <p:nvPr/>
        </p:nvSpPr>
        <p:spPr>
          <a:xfrm>
            <a:off x="820420" y="1564640"/>
            <a:ext cx="9925050" cy="70675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在该阶段的学习中，我们主要根据实际情况优化网络模型，例如缩小网络模型，以便在有限的硬件设备条件下获得较好的训练效果</a:t>
            </a:r>
            <a:r>
              <a:rPr lang="en-US" altLang="zh-CN" sz="20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.</a:t>
            </a:r>
            <a:endParaRPr lang="en-US" altLang="zh-CN" sz="20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9300" y="2497455"/>
            <a:ext cx="7129780" cy="33502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337301"/>
            <a:ext cx="12192000" cy="520699"/>
          </a:xfrm>
          <a:prstGeom prst="rect">
            <a:avLst/>
          </a:prstGeom>
          <a:solidFill>
            <a:srgbClr val="41495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25" name="组合 24"/>
          <p:cNvGrpSpPr/>
          <p:nvPr/>
        </p:nvGrpSpPr>
        <p:grpSpPr>
          <a:xfrm>
            <a:off x="4408902" y="6255915"/>
            <a:ext cx="3374196" cy="142436"/>
            <a:chOff x="3676844" y="6224606"/>
            <a:chExt cx="4857556" cy="205054"/>
          </a:xfrm>
        </p:grpSpPr>
        <p:sp>
          <p:nvSpPr>
            <p:cNvPr id="5" name="平行四边形 4"/>
            <p:cNvSpPr/>
            <p:nvPr/>
          </p:nvSpPr>
          <p:spPr>
            <a:xfrm>
              <a:off x="3676844" y="6249442"/>
              <a:ext cx="4857556" cy="180218"/>
            </a:xfrm>
            <a:prstGeom prst="parallelogram">
              <a:avLst>
                <a:gd name="adj" fmla="val 42747"/>
              </a:avLst>
            </a:prstGeom>
            <a:solidFill>
              <a:schemeClr val="bg1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3718560" y="6224606"/>
              <a:ext cx="4796644" cy="178795"/>
            </a:xfrm>
            <a:prstGeom prst="parallelogram">
              <a:avLst>
                <a:gd name="adj" fmla="val 42747"/>
              </a:avLst>
            </a:prstGeom>
            <a:solidFill>
              <a:srgbClr val="EDA32C"/>
            </a:solidFill>
            <a:ln w="190500" cap="rnd">
              <a:solidFill>
                <a:srgbClr val="EDA32C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/>
        </p:nvSpPr>
        <p:spPr>
          <a:xfrm>
            <a:off x="0" y="1"/>
            <a:ext cx="12192000" cy="520699"/>
          </a:xfrm>
          <a:prstGeom prst="rect">
            <a:avLst/>
          </a:prstGeom>
          <a:solidFill>
            <a:srgbClr val="4149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802277" y="6165017"/>
            <a:ext cx="2587077" cy="305406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基于深度学习的图像描述</a:t>
            </a:r>
            <a:endParaRPr lang="zh-CN" altLang="en-US" sz="12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4" name="矩形: 圆角 73"/>
          <p:cNvSpPr/>
          <p:nvPr/>
        </p:nvSpPr>
        <p:spPr>
          <a:xfrm>
            <a:off x="3510986" y="1622120"/>
            <a:ext cx="5170028" cy="2503476"/>
          </a:xfrm>
          <a:prstGeom prst="roundRect">
            <a:avLst>
              <a:gd name="adj" fmla="val 4546"/>
            </a:avLst>
          </a:prstGeom>
          <a:noFill/>
          <a:ln w="1587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4008120" y="2581910"/>
            <a:ext cx="4057015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研究内容与过程</a:t>
            </a:r>
            <a:endParaRPr lang="zh-CN" altLang="en-US" sz="3200" spc="6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9" name="矩形: 圆角 78"/>
          <p:cNvSpPr/>
          <p:nvPr/>
        </p:nvSpPr>
        <p:spPr>
          <a:xfrm>
            <a:off x="5192963" y="1452897"/>
            <a:ext cx="1687756" cy="38329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587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spc="3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Part 02</a:t>
            </a:r>
            <a:endParaRPr lang="zh-CN" altLang="en-US" sz="2000" spc="3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432050" y="4745355"/>
            <a:ext cx="7611110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zh-CN" sz="24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数据集 -</a:t>
            </a:r>
            <a:r>
              <a:rPr lang="en-US" altLang="zh-CN" sz="24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&gt; </a:t>
            </a:r>
            <a:r>
              <a:rPr lang="zh-CN" sz="24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预处理 -</a:t>
            </a:r>
            <a:r>
              <a:rPr lang="en-US" altLang="zh-CN" sz="24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&gt; </a:t>
            </a:r>
            <a:r>
              <a:rPr lang="zh-CN" sz="24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模型 -</a:t>
            </a:r>
            <a:r>
              <a:rPr lang="en-US" altLang="zh-CN" sz="24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&gt; </a:t>
            </a:r>
            <a:r>
              <a:rPr lang="zh-CN" sz="24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训练 -</a:t>
            </a:r>
            <a:r>
              <a:rPr lang="en-US" altLang="zh-CN" sz="24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&gt; </a:t>
            </a:r>
            <a:r>
              <a:rPr lang="zh-CN" sz="24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测试 -</a:t>
            </a:r>
            <a:r>
              <a:rPr lang="en-US" altLang="zh-CN" sz="24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&gt; </a:t>
            </a:r>
            <a:r>
              <a:rPr lang="zh-CN" sz="24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评估</a:t>
            </a:r>
            <a:endParaRPr lang="zh-CN" sz="2400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REFSHAPE" val="607745564"/>
  <p:tag name="KSO_WM_UNIT_PLACING_PICTURE_USER_VIEWPORT" val="{&quot;height&quot;:6990,&quot;width&quot;:8299}"/>
</p:tagLst>
</file>

<file path=ppt/tags/tag2.xml><?xml version="1.0" encoding="utf-8"?>
<p:tagLst xmlns:p="http://schemas.openxmlformats.org/presentationml/2006/main">
  <p:tag name="REFSHAPE" val="548920036"/>
  <p:tag name="KSO_WM_UNIT_PLACING_PICTURE_USER_VIEWPORT" val="{&quot;height&quot;:5760,&quot;width&quot;:7680}"/>
</p:tagLst>
</file>

<file path=ppt/tags/tag3.xml><?xml version="1.0" encoding="utf-8"?>
<p:tagLst xmlns:p="http://schemas.openxmlformats.org/presentationml/2006/main">
  <p:tag name="REFSHAPE" val="558960796"/>
  <p:tag name="KSO_WM_UNIT_PLACING_PICTURE_USER_VIEWPORT" val="{&quot;height&quot;:4653,&quot;width&quot;:8294}"/>
</p:tagLst>
</file>

<file path=ppt/tags/tag4.xml><?xml version="1.0" encoding="utf-8"?>
<p:tagLst xmlns:p="http://schemas.openxmlformats.org/presentationml/2006/main">
  <p:tag name="KSO_WM_UNIT_TABLE_BEAUTIFY" val="smartTable{57fa02c7-970d-45c8-a782-b7f84e31adc3}"/>
</p:tagLst>
</file>

<file path=ppt/theme/theme1.xml><?xml version="1.0" encoding="utf-8"?>
<a:theme xmlns:a="http://schemas.openxmlformats.org/drawingml/2006/main" name="Office 主题​​">
  <a:themeElements>
    <a:clrScheme name="自定义 7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14955"/>
      </a:accent1>
      <a:accent2>
        <a:srgbClr val="64708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2030</Words>
  <Application>WPS 演示</Application>
  <PresentationFormat>宽屏</PresentationFormat>
  <Paragraphs>248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4" baseType="lpstr">
      <vt:lpstr>Arial</vt:lpstr>
      <vt:lpstr>宋体</vt:lpstr>
      <vt:lpstr>Wingdings</vt:lpstr>
      <vt:lpstr>幼圆</vt:lpstr>
      <vt:lpstr>华文细黑</vt:lpstr>
      <vt:lpstr>FontAwesome</vt:lpstr>
      <vt:lpstr>微软雅黑</vt:lpstr>
      <vt:lpstr>等线</vt:lpstr>
      <vt:lpstr>Cordia New</vt:lpstr>
      <vt:lpstr>Segoe Print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稻壳儿演示武汉组</dc:creator>
  <cp:lastModifiedBy>Jacon liu</cp:lastModifiedBy>
  <cp:revision>52</cp:revision>
  <dcterms:created xsi:type="dcterms:W3CDTF">2019-03-21T01:58:00Z</dcterms:created>
  <dcterms:modified xsi:type="dcterms:W3CDTF">2020-04-30T19:24:50Z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